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58" r:id="rId3"/>
    <p:sldId id="267" r:id="rId4"/>
    <p:sldId id="260" r:id="rId5"/>
    <p:sldId id="266" r:id="rId6"/>
    <p:sldId id="268" r:id="rId7"/>
    <p:sldId id="263" r:id="rId8"/>
    <p:sldId id="264" r:id="rId9"/>
    <p:sldId id="265" r:id="rId10"/>
    <p:sldId id="269" r:id="rId11"/>
    <p:sldId id="270" r:id="rId12"/>
    <p:sldId id="271" r:id="rId13"/>
    <p:sldId id="272" r:id="rId14"/>
    <p:sldId id="273" r:id="rId15"/>
    <p:sldId id="274" r:id="rId16"/>
    <p:sldId id="275" r:id="rId17"/>
    <p:sldId id="276" r:id="rId18"/>
    <p:sldId id="277"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802AB83D-CC9B-45A5-A333-B8677B60B74A}" type="datetimeFigureOut">
              <a:rPr lang="tr-TR" smtClean="0"/>
              <a:t>12.11.2018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B74A3E1-AA53-494D-9FF4-7A1C37C9F459}" type="slidenum">
              <a:rPr lang="tr-TR" smtClean="0"/>
              <a:t>‹#›</a:t>
            </a:fld>
            <a:endParaRPr lang="tr-TR"/>
          </a:p>
        </p:txBody>
      </p:sp>
    </p:spTree>
    <p:extLst>
      <p:ext uri="{BB962C8B-B14F-4D97-AF65-F5344CB8AC3E}">
        <p14:creationId xmlns:p14="http://schemas.microsoft.com/office/powerpoint/2010/main" val="2340565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02AB83D-CC9B-45A5-A333-B8677B60B74A}" type="datetimeFigureOut">
              <a:rPr lang="tr-TR" smtClean="0"/>
              <a:t>12.11.2018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B74A3E1-AA53-494D-9FF4-7A1C37C9F459}" type="slidenum">
              <a:rPr lang="tr-TR" smtClean="0"/>
              <a:t>‹#›</a:t>
            </a:fld>
            <a:endParaRPr lang="tr-TR"/>
          </a:p>
        </p:txBody>
      </p:sp>
    </p:spTree>
    <p:extLst>
      <p:ext uri="{BB962C8B-B14F-4D97-AF65-F5344CB8AC3E}">
        <p14:creationId xmlns:p14="http://schemas.microsoft.com/office/powerpoint/2010/main" val="3537025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02AB83D-CC9B-45A5-A333-B8677B60B74A}" type="datetimeFigureOut">
              <a:rPr lang="tr-TR" smtClean="0"/>
              <a:t>12.11.2018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B74A3E1-AA53-494D-9FF4-7A1C37C9F459}"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104061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02AB83D-CC9B-45A5-A333-B8677B60B74A}" type="datetimeFigureOut">
              <a:rPr lang="tr-TR" smtClean="0"/>
              <a:t>12.11.2018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B74A3E1-AA53-494D-9FF4-7A1C37C9F459}" type="slidenum">
              <a:rPr lang="tr-TR" smtClean="0"/>
              <a:t>‹#›</a:t>
            </a:fld>
            <a:endParaRPr lang="tr-TR"/>
          </a:p>
        </p:txBody>
      </p:sp>
    </p:spTree>
    <p:extLst>
      <p:ext uri="{BB962C8B-B14F-4D97-AF65-F5344CB8AC3E}">
        <p14:creationId xmlns:p14="http://schemas.microsoft.com/office/powerpoint/2010/main" val="15165367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02AB83D-CC9B-45A5-A333-B8677B60B74A}" type="datetimeFigureOut">
              <a:rPr lang="tr-TR" smtClean="0"/>
              <a:t>12.11.2018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B74A3E1-AA53-494D-9FF4-7A1C37C9F459}"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985362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02AB83D-CC9B-45A5-A333-B8677B60B74A}" type="datetimeFigureOut">
              <a:rPr lang="tr-TR" smtClean="0"/>
              <a:t>12.11.2018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B74A3E1-AA53-494D-9FF4-7A1C37C9F459}" type="slidenum">
              <a:rPr lang="tr-TR" smtClean="0"/>
              <a:t>‹#›</a:t>
            </a:fld>
            <a:endParaRPr lang="tr-TR"/>
          </a:p>
        </p:txBody>
      </p:sp>
    </p:spTree>
    <p:extLst>
      <p:ext uri="{BB962C8B-B14F-4D97-AF65-F5344CB8AC3E}">
        <p14:creationId xmlns:p14="http://schemas.microsoft.com/office/powerpoint/2010/main" val="13980093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02AB83D-CC9B-45A5-A333-B8677B60B74A}" type="datetimeFigureOut">
              <a:rPr lang="tr-TR" smtClean="0"/>
              <a:t>12.11.2018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B74A3E1-AA53-494D-9FF4-7A1C37C9F459}" type="slidenum">
              <a:rPr lang="tr-TR" smtClean="0"/>
              <a:t>‹#›</a:t>
            </a:fld>
            <a:endParaRPr lang="tr-TR"/>
          </a:p>
        </p:txBody>
      </p:sp>
    </p:spTree>
    <p:extLst>
      <p:ext uri="{BB962C8B-B14F-4D97-AF65-F5344CB8AC3E}">
        <p14:creationId xmlns:p14="http://schemas.microsoft.com/office/powerpoint/2010/main" val="27070984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02AB83D-CC9B-45A5-A333-B8677B60B74A}" type="datetimeFigureOut">
              <a:rPr lang="tr-TR" smtClean="0"/>
              <a:t>12.11.2018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B74A3E1-AA53-494D-9FF4-7A1C37C9F459}" type="slidenum">
              <a:rPr lang="tr-TR" smtClean="0"/>
              <a:t>‹#›</a:t>
            </a:fld>
            <a:endParaRPr lang="tr-TR"/>
          </a:p>
        </p:txBody>
      </p:sp>
    </p:spTree>
    <p:extLst>
      <p:ext uri="{BB962C8B-B14F-4D97-AF65-F5344CB8AC3E}">
        <p14:creationId xmlns:p14="http://schemas.microsoft.com/office/powerpoint/2010/main" val="2579018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02AB83D-CC9B-45A5-A333-B8677B60B74A}" type="datetimeFigureOut">
              <a:rPr lang="tr-TR" smtClean="0"/>
              <a:t>12.11.2018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B74A3E1-AA53-494D-9FF4-7A1C37C9F459}" type="slidenum">
              <a:rPr lang="tr-TR" smtClean="0"/>
              <a:t>‹#›</a:t>
            </a:fld>
            <a:endParaRPr lang="tr-TR"/>
          </a:p>
        </p:txBody>
      </p:sp>
    </p:spTree>
    <p:extLst>
      <p:ext uri="{BB962C8B-B14F-4D97-AF65-F5344CB8AC3E}">
        <p14:creationId xmlns:p14="http://schemas.microsoft.com/office/powerpoint/2010/main" val="778089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02AB83D-CC9B-45A5-A333-B8677B60B74A}" type="datetimeFigureOut">
              <a:rPr lang="tr-TR" smtClean="0"/>
              <a:t>12.11.2018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B74A3E1-AA53-494D-9FF4-7A1C37C9F459}" type="slidenum">
              <a:rPr lang="tr-TR" smtClean="0"/>
              <a:t>‹#›</a:t>
            </a:fld>
            <a:endParaRPr lang="tr-TR"/>
          </a:p>
        </p:txBody>
      </p:sp>
    </p:spTree>
    <p:extLst>
      <p:ext uri="{BB962C8B-B14F-4D97-AF65-F5344CB8AC3E}">
        <p14:creationId xmlns:p14="http://schemas.microsoft.com/office/powerpoint/2010/main" val="3006796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02AB83D-CC9B-45A5-A333-B8677B60B74A}" type="datetimeFigureOut">
              <a:rPr lang="tr-TR" smtClean="0"/>
              <a:t>12.11.2018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B74A3E1-AA53-494D-9FF4-7A1C37C9F459}" type="slidenum">
              <a:rPr lang="tr-TR" smtClean="0"/>
              <a:t>‹#›</a:t>
            </a:fld>
            <a:endParaRPr lang="tr-TR"/>
          </a:p>
        </p:txBody>
      </p:sp>
    </p:spTree>
    <p:extLst>
      <p:ext uri="{BB962C8B-B14F-4D97-AF65-F5344CB8AC3E}">
        <p14:creationId xmlns:p14="http://schemas.microsoft.com/office/powerpoint/2010/main" val="2444575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02AB83D-CC9B-45A5-A333-B8677B60B74A}" type="datetimeFigureOut">
              <a:rPr lang="tr-TR" smtClean="0"/>
              <a:t>12.11.2018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B74A3E1-AA53-494D-9FF4-7A1C37C9F459}" type="slidenum">
              <a:rPr lang="tr-TR" smtClean="0"/>
              <a:t>‹#›</a:t>
            </a:fld>
            <a:endParaRPr lang="tr-TR"/>
          </a:p>
        </p:txBody>
      </p:sp>
    </p:spTree>
    <p:extLst>
      <p:ext uri="{BB962C8B-B14F-4D97-AF65-F5344CB8AC3E}">
        <p14:creationId xmlns:p14="http://schemas.microsoft.com/office/powerpoint/2010/main" val="1162231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02AB83D-CC9B-45A5-A333-B8677B60B74A}" type="datetimeFigureOut">
              <a:rPr lang="tr-TR" smtClean="0"/>
              <a:t>12.11.2018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B74A3E1-AA53-494D-9FF4-7A1C37C9F459}" type="slidenum">
              <a:rPr lang="tr-TR" smtClean="0"/>
              <a:t>‹#›</a:t>
            </a:fld>
            <a:endParaRPr lang="tr-TR"/>
          </a:p>
        </p:txBody>
      </p:sp>
    </p:spTree>
    <p:extLst>
      <p:ext uri="{BB962C8B-B14F-4D97-AF65-F5344CB8AC3E}">
        <p14:creationId xmlns:p14="http://schemas.microsoft.com/office/powerpoint/2010/main" val="1165068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2AB83D-CC9B-45A5-A333-B8677B60B74A}" type="datetimeFigureOut">
              <a:rPr lang="tr-TR" smtClean="0"/>
              <a:t>12.11.2018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B74A3E1-AA53-494D-9FF4-7A1C37C9F459}" type="slidenum">
              <a:rPr lang="tr-TR" smtClean="0"/>
              <a:t>‹#›</a:t>
            </a:fld>
            <a:endParaRPr lang="tr-TR"/>
          </a:p>
        </p:txBody>
      </p:sp>
    </p:spTree>
    <p:extLst>
      <p:ext uri="{BB962C8B-B14F-4D97-AF65-F5344CB8AC3E}">
        <p14:creationId xmlns:p14="http://schemas.microsoft.com/office/powerpoint/2010/main" val="4243469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02AB83D-CC9B-45A5-A333-B8677B60B74A}" type="datetimeFigureOut">
              <a:rPr lang="tr-TR" smtClean="0"/>
              <a:t>12.11.2018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B74A3E1-AA53-494D-9FF4-7A1C37C9F459}" type="slidenum">
              <a:rPr lang="tr-TR" smtClean="0"/>
              <a:t>‹#›</a:t>
            </a:fld>
            <a:endParaRPr lang="tr-TR"/>
          </a:p>
        </p:txBody>
      </p:sp>
    </p:spTree>
    <p:extLst>
      <p:ext uri="{BB962C8B-B14F-4D97-AF65-F5344CB8AC3E}">
        <p14:creationId xmlns:p14="http://schemas.microsoft.com/office/powerpoint/2010/main" val="3729559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02AB83D-CC9B-45A5-A333-B8677B60B74A}" type="datetimeFigureOut">
              <a:rPr lang="tr-TR" smtClean="0"/>
              <a:t>12.11.2018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B74A3E1-AA53-494D-9FF4-7A1C37C9F459}" type="slidenum">
              <a:rPr lang="tr-TR" smtClean="0"/>
              <a:t>‹#›</a:t>
            </a:fld>
            <a:endParaRPr lang="tr-TR"/>
          </a:p>
        </p:txBody>
      </p:sp>
    </p:spTree>
    <p:extLst>
      <p:ext uri="{BB962C8B-B14F-4D97-AF65-F5344CB8AC3E}">
        <p14:creationId xmlns:p14="http://schemas.microsoft.com/office/powerpoint/2010/main" val="3269047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02AB83D-CC9B-45A5-A333-B8677B60B74A}" type="datetimeFigureOut">
              <a:rPr lang="tr-TR" smtClean="0"/>
              <a:t>12.11.2018</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B74A3E1-AA53-494D-9FF4-7A1C37C9F459}" type="slidenum">
              <a:rPr lang="tr-TR" smtClean="0"/>
              <a:t>‹#›</a:t>
            </a:fld>
            <a:endParaRPr lang="tr-TR"/>
          </a:p>
        </p:txBody>
      </p:sp>
    </p:spTree>
    <p:extLst>
      <p:ext uri="{BB962C8B-B14F-4D97-AF65-F5344CB8AC3E}">
        <p14:creationId xmlns:p14="http://schemas.microsoft.com/office/powerpoint/2010/main" val="42128637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40157" y="2094443"/>
            <a:ext cx="8864725" cy="3032420"/>
          </a:xfrm>
        </p:spPr>
        <p:txBody>
          <a:bodyPr>
            <a:normAutofit fontScale="90000"/>
          </a:bodyPr>
          <a:lstStyle/>
          <a:p>
            <a:pPr algn="ctr"/>
            <a:r>
              <a:rPr lang="tr-TR" dirty="0" smtClean="0"/>
              <a:t/>
            </a:r>
            <a:br>
              <a:rPr lang="tr-TR" dirty="0" smtClean="0"/>
            </a:br>
            <a:r>
              <a:rPr lang="tr-TR" dirty="0" smtClean="0"/>
              <a:t>     </a:t>
            </a:r>
            <a:br>
              <a:rPr lang="tr-TR" dirty="0" smtClean="0"/>
            </a:br>
            <a:r>
              <a:rPr lang="tr-TR" dirty="0"/>
              <a:t/>
            </a:r>
            <a:br>
              <a:rPr lang="tr-TR" dirty="0"/>
            </a:br>
            <a:r>
              <a:rPr lang="tr-TR" dirty="0" smtClean="0"/>
              <a:t>     </a:t>
            </a:r>
            <a:r>
              <a:rPr lang="tr-TR" sz="4400" b="1" dirty="0" smtClean="0">
                <a:solidFill>
                  <a:srgbClr val="FF0000"/>
                </a:solidFill>
              </a:rPr>
              <a:t>İSLAM’DA </a:t>
            </a:r>
            <a:r>
              <a:rPr lang="tr-TR" sz="4400" b="1" dirty="0" smtClean="0">
                <a:solidFill>
                  <a:srgbClr val="FF0000"/>
                </a:solidFill>
              </a:rPr>
              <a:t>KADIN EĞİTİMİNİN </a:t>
            </a:r>
            <a:r>
              <a:rPr lang="tr-TR" sz="4400" b="1" dirty="0" smtClean="0">
                <a:solidFill>
                  <a:srgbClr val="FF0000"/>
                </a:solidFill>
              </a:rPr>
              <a:t>ÖNEMİ</a:t>
            </a:r>
            <a:br>
              <a:rPr lang="tr-TR" sz="4400" b="1" dirty="0" smtClean="0">
                <a:solidFill>
                  <a:srgbClr val="FF0000"/>
                </a:solidFill>
              </a:rPr>
            </a:br>
            <a:r>
              <a:rPr lang="tr-TR" b="1" dirty="0" smtClean="0">
                <a:solidFill>
                  <a:srgbClr val="FF0000"/>
                </a:solidFill>
              </a:rPr>
              <a:t>              </a:t>
            </a:r>
            <a:endParaRPr lang="tr-TR" b="1" dirty="0">
              <a:solidFill>
                <a:srgbClr val="FF0000"/>
              </a:solidFill>
            </a:endParaRPr>
          </a:p>
        </p:txBody>
      </p:sp>
      <p:sp>
        <p:nvSpPr>
          <p:cNvPr id="3" name="Dikdörtgen 2"/>
          <p:cNvSpPr/>
          <p:nvPr/>
        </p:nvSpPr>
        <p:spPr>
          <a:xfrm>
            <a:off x="3322749" y="4172755"/>
            <a:ext cx="4798901" cy="954107"/>
          </a:xfrm>
          <a:prstGeom prst="rect">
            <a:avLst/>
          </a:prstGeom>
        </p:spPr>
        <p:txBody>
          <a:bodyPr wrap="square">
            <a:spAutoFit/>
          </a:bodyPr>
          <a:lstStyle/>
          <a:p>
            <a:pPr algn="ctr"/>
            <a:r>
              <a:rPr lang="tr-TR" sz="2800" b="1" dirty="0">
                <a:solidFill>
                  <a:srgbClr val="FF0000"/>
                </a:solidFill>
              </a:rPr>
              <a:t/>
            </a:r>
            <a:br>
              <a:rPr lang="tr-TR" sz="2800" b="1" dirty="0">
                <a:solidFill>
                  <a:srgbClr val="FF0000"/>
                </a:solidFill>
              </a:rPr>
            </a:br>
            <a:r>
              <a:rPr lang="tr-TR" sz="2800" b="1" dirty="0">
                <a:solidFill>
                  <a:srgbClr val="FF0000"/>
                </a:solidFill>
              </a:rPr>
              <a:t>                  </a:t>
            </a:r>
          </a:p>
        </p:txBody>
      </p:sp>
      <p:pic>
        <p:nvPicPr>
          <p:cNvPr id="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01487" y="591961"/>
            <a:ext cx="1364576" cy="136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16882" y="681672"/>
            <a:ext cx="1188000" cy="118857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Dikdörtgen 5"/>
          <p:cNvSpPr/>
          <p:nvPr/>
        </p:nvSpPr>
        <p:spPr>
          <a:xfrm>
            <a:off x="3940935" y="1571223"/>
            <a:ext cx="3902299" cy="523220"/>
          </a:xfrm>
          <a:prstGeom prst="rect">
            <a:avLst/>
          </a:prstGeom>
        </p:spPr>
        <p:txBody>
          <a:bodyPr wrap="square">
            <a:spAutoFit/>
          </a:bodyPr>
          <a:lstStyle/>
          <a:p>
            <a:r>
              <a:rPr lang="tr-TR" sz="2800" b="1" dirty="0">
                <a:solidFill>
                  <a:srgbClr val="FF0000"/>
                </a:solidFill>
              </a:rPr>
              <a:t>AYDIN İL MÜFTÜLÜĞÜ </a:t>
            </a:r>
            <a:endParaRPr lang="tr-TR" sz="2800" dirty="0"/>
          </a:p>
        </p:txBody>
      </p:sp>
    </p:spTree>
    <p:extLst>
      <p:ext uri="{BB962C8B-B14F-4D97-AF65-F5344CB8AC3E}">
        <p14:creationId xmlns:p14="http://schemas.microsoft.com/office/powerpoint/2010/main" val="35621125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235132"/>
            <a:ext cx="10295466" cy="600891"/>
          </a:xfrm>
        </p:spPr>
        <p:txBody>
          <a:bodyPr>
            <a:normAutofit/>
          </a:bodyPr>
          <a:lstStyle/>
          <a:p>
            <a:r>
              <a:rPr lang="tr-TR" sz="2800" dirty="0" smtClean="0">
                <a:solidFill>
                  <a:srgbClr val="FF0000"/>
                </a:solidFill>
              </a:rPr>
              <a:t>KADINLARIN EĞİTİMİNDE BAŞLANGIÇ ASRI SAADET DÖNEMİDİR</a:t>
            </a:r>
            <a:endParaRPr lang="tr-TR" sz="2800" dirty="0">
              <a:solidFill>
                <a:srgbClr val="FF0000"/>
              </a:solidFill>
            </a:endParaRPr>
          </a:p>
        </p:txBody>
      </p:sp>
      <p:sp>
        <p:nvSpPr>
          <p:cNvPr id="3" name="İçerik Yer Tutucusu 2"/>
          <p:cNvSpPr>
            <a:spLocks noGrp="1"/>
          </p:cNvSpPr>
          <p:nvPr>
            <p:ph idx="1"/>
          </p:nvPr>
        </p:nvSpPr>
        <p:spPr>
          <a:xfrm>
            <a:off x="677333" y="836023"/>
            <a:ext cx="10177901" cy="5205339"/>
          </a:xfrm>
        </p:spPr>
        <p:txBody>
          <a:bodyPr>
            <a:noAutofit/>
          </a:bodyPr>
          <a:lstStyle/>
          <a:p>
            <a:pPr algn="just"/>
            <a:r>
              <a:rPr lang="tr-TR" sz="2000" dirty="0" err="1" smtClean="0"/>
              <a:t>Sahabiyye</a:t>
            </a:r>
            <a:r>
              <a:rPr lang="tr-TR" sz="2000" dirty="0" smtClean="0"/>
              <a:t> kadınlar Peygamberimizden (SAV) kendilerine özel ders için zaman ayrılmasını isterler. Kaynaklarda Çarşamba günü kadınların eğitimine ayrıldığı ifade edilir.</a:t>
            </a:r>
          </a:p>
          <a:p>
            <a:pPr algn="just"/>
            <a:r>
              <a:rPr lang="tr-TR" sz="2000" dirty="0" smtClean="0"/>
              <a:t>Tefsir hadis fıkıh edebiyat tıp ve diğer alanlarda yetişen kadınlarımız mevcuttur. Kız çocukların eğitimi ile ilgili tartışmalar ve kısıtlamalar dini kaynaklı değil, örfidir. </a:t>
            </a:r>
          </a:p>
          <a:p>
            <a:pPr algn="just"/>
            <a:r>
              <a:rPr lang="tr-TR" sz="2000" dirty="0" smtClean="0"/>
              <a:t>Osmanlı döneminde kızlarda okullaşmanın en çok olduğu dönem Sultan </a:t>
            </a:r>
            <a:r>
              <a:rPr lang="tr-TR" sz="2000" dirty="0" err="1" smtClean="0"/>
              <a:t>Abdulhamit</a:t>
            </a:r>
            <a:r>
              <a:rPr lang="tr-TR" sz="2000" dirty="0" smtClean="0"/>
              <a:t> zamanındadır. Osmanlı dönemini son zamanlarında fikir ve düşünce hayatına katkı sunun kadınların sayısı az değildir. Özellikle Fatma ALİYE </a:t>
            </a:r>
            <a:r>
              <a:rPr lang="tr-TR" sz="2000" dirty="0"/>
              <a:t>H</a:t>
            </a:r>
            <a:r>
              <a:rPr lang="tr-TR" sz="2000" dirty="0" smtClean="0"/>
              <a:t>anım (Ahmet Cevdet Paşanın kızı) önemli isimlerden biridir.</a:t>
            </a:r>
          </a:p>
          <a:p>
            <a:pPr algn="just"/>
            <a:r>
              <a:rPr lang="tr-TR" sz="2000" dirty="0" smtClean="0"/>
              <a:t>Bazı uydurma sözlerle kızların eğitimlerinin kısıtlanması iyi niyetli değildir. Kuranı Kerim’in kadın erkek herkese ilim öğrenmek farzdır emrine aykırı, peygamberimizin uygulamalarına terstir. "</a:t>
            </a:r>
            <a:r>
              <a:rPr lang="tr-TR" sz="2000" b="1" i="1" dirty="0">
                <a:solidFill>
                  <a:srgbClr val="FF0000"/>
                </a:solidFill>
              </a:rPr>
              <a:t>Kadınları göze çarpar mevkilere oturtmayın, yazıyı da öğretmeyin. Dikiş öğretin ve Sure-i Nur'u da iyi </a:t>
            </a:r>
            <a:r>
              <a:rPr lang="tr-TR" sz="2000" b="1" i="1" dirty="0" smtClean="0">
                <a:solidFill>
                  <a:srgbClr val="FF0000"/>
                </a:solidFill>
              </a:rPr>
              <a:t>öğretin</a:t>
            </a:r>
            <a:r>
              <a:rPr lang="tr-TR" sz="2000" dirty="0" smtClean="0"/>
              <a:t>» sözü hadis olarak ifade edilse de asılsız ve uydurma bir sözdür. </a:t>
            </a:r>
          </a:p>
          <a:p>
            <a:pPr algn="just"/>
            <a:r>
              <a:rPr lang="tr-TR" sz="2000" dirty="0" smtClean="0"/>
              <a:t>Ne yazık ki bu tür uydurma rivayetlerle kadınlarımız ve kızlarımız tarih boyunca uzun yıllar  eğitim hayatından uzak tutulmuştur.</a:t>
            </a:r>
          </a:p>
          <a:p>
            <a:pPr algn="just"/>
            <a:endParaRPr lang="tr-TR" sz="2000" dirty="0"/>
          </a:p>
        </p:txBody>
      </p:sp>
    </p:spTree>
    <p:extLst>
      <p:ext uri="{BB962C8B-B14F-4D97-AF65-F5344CB8AC3E}">
        <p14:creationId xmlns:p14="http://schemas.microsoft.com/office/powerpoint/2010/main" val="3566543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500743"/>
          </a:xfrm>
        </p:spPr>
        <p:txBody>
          <a:bodyPr>
            <a:noAutofit/>
          </a:bodyPr>
          <a:lstStyle/>
          <a:p>
            <a:r>
              <a:rPr lang="tr-TR" sz="2800" dirty="0" smtClean="0">
                <a:solidFill>
                  <a:srgbClr val="FF0000"/>
                </a:solidFill>
              </a:rPr>
              <a:t>    TOPLUMUN YETİM VE ÖKSÜZLERİ BİZLERE EMANET</a:t>
            </a:r>
            <a:endParaRPr lang="tr-TR" sz="2800" dirty="0">
              <a:solidFill>
                <a:srgbClr val="FF0000"/>
              </a:solidFill>
            </a:endParaRPr>
          </a:p>
        </p:txBody>
      </p:sp>
      <p:sp>
        <p:nvSpPr>
          <p:cNvPr id="3" name="İçerik Yer Tutucusu 2"/>
          <p:cNvSpPr>
            <a:spLocks noGrp="1"/>
          </p:cNvSpPr>
          <p:nvPr>
            <p:ph idx="1"/>
          </p:nvPr>
        </p:nvSpPr>
        <p:spPr>
          <a:xfrm>
            <a:off x="677334" y="1240971"/>
            <a:ext cx="9537820" cy="4800391"/>
          </a:xfrm>
        </p:spPr>
        <p:txBody>
          <a:bodyPr>
            <a:normAutofit lnSpcReduction="10000"/>
          </a:bodyPr>
          <a:lstStyle/>
          <a:p>
            <a:r>
              <a:rPr lang="tr-TR" sz="2000" dirty="0" smtClean="0"/>
              <a:t>Çocuk evleri ve sevgi evlerinde kalan çocuklar tamamen veya kısmen ebeveynlerden yoksundurlar. Ailenin çocuk üzerindeki etkisi tartışılmaz bir gerçektir. </a:t>
            </a:r>
          </a:p>
          <a:p>
            <a:r>
              <a:rPr lang="tr-TR" sz="2000" dirty="0" smtClean="0"/>
              <a:t>Bu çocuklar, Allah'ın devlete, devletin de bizlere emanetidir. Ebeveyn yerine geçen Bakım Personelinin bu anlamda sorumluluğu büyüktür. </a:t>
            </a:r>
          </a:p>
          <a:p>
            <a:r>
              <a:rPr lang="tr-TR" sz="2000" dirty="0" smtClean="0"/>
              <a:t>Çocukların dini duygularının doğru şekillenmesi, milli manevi yönden güçlü olmaları toplumsal uyumlarının istenilen düzeyde olması ev anne- babalarının bilinçli hareketi ile mümkündür.</a:t>
            </a:r>
          </a:p>
          <a:p>
            <a:r>
              <a:rPr lang="tr-TR" sz="2000" dirty="0" smtClean="0"/>
              <a:t>Ev içindeki davranışları, diğer arkadaşları ile ilişkileri ev annesine karşı saygıları orada öğrendikleri kadardır.</a:t>
            </a:r>
          </a:p>
          <a:p>
            <a:r>
              <a:rPr lang="tr-TR" sz="2000" dirty="0" smtClean="0"/>
              <a:t>Çocuklar temel eğitimlerini  bakım personelinden almaktadırlar.</a:t>
            </a:r>
          </a:p>
          <a:p>
            <a:r>
              <a:rPr lang="tr-TR" sz="2000" dirty="0" smtClean="0"/>
              <a:t>Bu anlamda neler yapalım; nelere dikkat edelim ?</a:t>
            </a:r>
          </a:p>
          <a:p>
            <a:r>
              <a:rPr lang="tr-TR" sz="2000" dirty="0" smtClean="0"/>
              <a:t>Bu soruların cevabı fiili uygulamaların alanını oluşturur.</a:t>
            </a:r>
          </a:p>
          <a:p>
            <a:endParaRPr lang="tr-TR" dirty="0"/>
          </a:p>
        </p:txBody>
      </p:sp>
    </p:spTree>
    <p:extLst>
      <p:ext uri="{BB962C8B-B14F-4D97-AF65-F5344CB8AC3E}">
        <p14:creationId xmlns:p14="http://schemas.microsoft.com/office/powerpoint/2010/main" val="304714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657497"/>
          </a:xfrm>
        </p:spPr>
        <p:txBody>
          <a:bodyPr>
            <a:normAutofit/>
          </a:bodyPr>
          <a:lstStyle/>
          <a:p>
            <a:r>
              <a:rPr lang="tr-TR" sz="2800" dirty="0" smtClean="0">
                <a:solidFill>
                  <a:srgbClr val="FF0000"/>
                </a:solidFill>
              </a:rPr>
              <a:t>      SEVGİ, ÇOCUKLARDA BÜYÜME VİTAMİNİDİR</a:t>
            </a:r>
            <a:r>
              <a:rPr lang="tr-TR" dirty="0" smtClean="0"/>
              <a:t>.</a:t>
            </a:r>
            <a:endParaRPr lang="tr-TR" dirty="0"/>
          </a:p>
        </p:txBody>
      </p:sp>
      <p:sp>
        <p:nvSpPr>
          <p:cNvPr id="3" name="İçerik Yer Tutucusu 2"/>
          <p:cNvSpPr>
            <a:spLocks noGrp="1"/>
          </p:cNvSpPr>
          <p:nvPr>
            <p:ph idx="1"/>
          </p:nvPr>
        </p:nvSpPr>
        <p:spPr>
          <a:xfrm>
            <a:off x="677333" y="1397727"/>
            <a:ext cx="9550883" cy="4643636"/>
          </a:xfrm>
        </p:spPr>
        <p:txBody>
          <a:bodyPr>
            <a:normAutofit fontScale="92500" lnSpcReduction="20000"/>
          </a:bodyPr>
          <a:lstStyle/>
          <a:p>
            <a:r>
              <a:rPr lang="tr-TR" sz="2400" dirty="0" smtClean="0"/>
              <a:t>Sevmeyi öğrenmeyen sevgi gösteremez.</a:t>
            </a:r>
          </a:p>
          <a:p>
            <a:r>
              <a:rPr lang="tr-TR" sz="2400" dirty="0" smtClean="0"/>
              <a:t>Sevgi yaşatır, nefret öldürür.</a:t>
            </a:r>
          </a:p>
          <a:p>
            <a:r>
              <a:rPr lang="tr-TR" sz="2400" dirty="0" smtClean="0"/>
              <a:t>Sevgi gönül köprülerini inşa eder.</a:t>
            </a:r>
          </a:p>
          <a:p>
            <a:r>
              <a:rPr lang="tr-TR" sz="2400" dirty="0" smtClean="0"/>
              <a:t>Allah ve Peygamber sevgisi çocuğa uzanan şefkatli bir elin sevgisiyle başlar.</a:t>
            </a:r>
          </a:p>
          <a:p>
            <a:r>
              <a:rPr lang="tr-TR" sz="2400" dirty="0" smtClean="0"/>
              <a:t>Güven duygusunun temeli sevgiyle atılır.</a:t>
            </a:r>
          </a:p>
          <a:p>
            <a:r>
              <a:rPr lang="tr-TR" sz="2400" dirty="0" smtClean="0"/>
              <a:t>Merhamet sevginin meyvesidir.</a:t>
            </a:r>
          </a:p>
          <a:p>
            <a:r>
              <a:rPr lang="tr-TR" sz="2400" dirty="0" smtClean="0"/>
              <a:t>İnsanlara karşı doğru davranışların temeli küçük yaşlarda oluşturulur.</a:t>
            </a:r>
          </a:p>
          <a:p>
            <a:r>
              <a:rPr lang="tr-TR" sz="2400" dirty="0" smtClean="0"/>
              <a:t>Her türlü maddi imkanlarının karşılandığı çocukların ihtiyacı manevi dinamiklerdir.</a:t>
            </a:r>
          </a:p>
          <a:p>
            <a:r>
              <a:rPr lang="tr-TR" sz="2400" dirty="0" smtClean="0"/>
              <a:t>Şefkatle merhametle gelen bir davranış, güzelce söylenen bir söz, çocuk ruhunda iyilikleri inşa edecektir.</a:t>
            </a:r>
          </a:p>
          <a:p>
            <a:endParaRPr lang="tr-TR" dirty="0"/>
          </a:p>
        </p:txBody>
      </p:sp>
      <p:pic>
        <p:nvPicPr>
          <p:cNvPr id="4" name="Resim 3"/>
          <p:cNvPicPr>
            <a:picLocks noChangeAspect="1"/>
          </p:cNvPicPr>
          <p:nvPr/>
        </p:nvPicPr>
        <p:blipFill>
          <a:blip r:embed="rId2"/>
          <a:stretch>
            <a:fillRect/>
          </a:stretch>
        </p:blipFill>
        <p:spPr>
          <a:xfrm>
            <a:off x="8468541" y="734785"/>
            <a:ext cx="2857500" cy="16002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1704337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709749"/>
          </a:xfrm>
        </p:spPr>
        <p:txBody>
          <a:bodyPr>
            <a:normAutofit/>
          </a:bodyPr>
          <a:lstStyle/>
          <a:p>
            <a:r>
              <a:rPr lang="tr-TR" sz="2800" dirty="0" smtClean="0">
                <a:solidFill>
                  <a:srgbClr val="FF0000"/>
                </a:solidFill>
              </a:rPr>
              <a:t>             GÜZEL SÖZ KUR’ANIN EMRİDİR.</a:t>
            </a:r>
            <a:endParaRPr lang="tr-TR" sz="2800" dirty="0">
              <a:solidFill>
                <a:srgbClr val="FF0000"/>
              </a:solidFill>
            </a:endParaRPr>
          </a:p>
        </p:txBody>
      </p:sp>
      <p:sp>
        <p:nvSpPr>
          <p:cNvPr id="3" name="İçerik Yer Tutucusu 2"/>
          <p:cNvSpPr>
            <a:spLocks noGrp="1"/>
          </p:cNvSpPr>
          <p:nvPr>
            <p:ph idx="1"/>
          </p:nvPr>
        </p:nvSpPr>
        <p:spPr>
          <a:xfrm>
            <a:off x="677333" y="1319349"/>
            <a:ext cx="9707637" cy="4722013"/>
          </a:xfrm>
        </p:spPr>
        <p:txBody>
          <a:bodyPr>
            <a:normAutofit fontScale="85000" lnSpcReduction="10000"/>
          </a:bodyPr>
          <a:lstStyle/>
          <a:p>
            <a:r>
              <a:rPr lang="ar-AE" sz="2800" dirty="0">
                <a:latin typeface="Times New Roman" panose="02020603050405020304" pitchFamily="18" charset="0"/>
                <a:cs typeface="Times New Roman" panose="02020603050405020304" pitchFamily="18" charset="0"/>
              </a:rPr>
              <a:t>فَبِمَا رَحْمَةٍ مِنَ اللّٰهِ لِنْتَ لَهُمْۚ وَلَوْ كُنْتَ فَظًّا غَل۪يظَ الْقَلْبِ لَانْفَضُّوا مِنْ </a:t>
            </a:r>
            <a:r>
              <a:rPr lang="ar-AE" sz="3200" dirty="0">
                <a:latin typeface="Times New Roman" panose="02020603050405020304" pitchFamily="18" charset="0"/>
                <a:cs typeface="Times New Roman" panose="02020603050405020304" pitchFamily="18" charset="0"/>
              </a:rPr>
              <a:t>حَوْلِكَۖ </a:t>
            </a:r>
            <a:r>
              <a:rPr lang="tr-TR" sz="2800" b="1" dirty="0" smtClean="0">
                <a:latin typeface="Times New Roman" panose="02020603050405020304" pitchFamily="18" charset="0"/>
                <a:cs typeface="Times New Roman" panose="02020603050405020304" pitchFamily="18" charset="0"/>
              </a:rPr>
              <a:t> </a:t>
            </a:r>
            <a:endParaRPr lang="tr-TR" sz="2000" dirty="0" smtClean="0"/>
          </a:p>
          <a:p>
            <a:r>
              <a:rPr lang="tr-TR" sz="2000" b="1" dirty="0">
                <a:solidFill>
                  <a:srgbClr val="FF0000"/>
                </a:solidFill>
              </a:rPr>
              <a:t>Allah'ın rahmeti sayesinde sen onlara karşı yumuşak davrandın. Eğer kaba, katı yürekli olsaydın, onlar senin etrafından dağılıp giderlerdi</a:t>
            </a:r>
            <a:r>
              <a:rPr lang="tr-TR" sz="2000" dirty="0" smtClean="0"/>
              <a:t>. </a:t>
            </a:r>
            <a:r>
              <a:rPr lang="tr-TR" sz="2000" dirty="0" err="1"/>
              <a:t>Âl</a:t>
            </a:r>
            <a:r>
              <a:rPr lang="tr-TR" sz="2000" dirty="0"/>
              <a:t>-i </a:t>
            </a:r>
            <a:r>
              <a:rPr lang="tr-TR" sz="2000" dirty="0" err="1"/>
              <a:t>İmrân</a:t>
            </a:r>
            <a:r>
              <a:rPr lang="tr-TR" sz="2000" dirty="0"/>
              <a:t> : </a:t>
            </a:r>
            <a:r>
              <a:rPr lang="tr-TR" sz="2000" dirty="0" smtClean="0"/>
              <a:t>159</a:t>
            </a:r>
          </a:p>
          <a:p>
            <a:r>
              <a:rPr lang="ar-AE" sz="3200" dirty="0">
                <a:latin typeface="Times New Roman" panose="02020603050405020304" pitchFamily="18" charset="0"/>
                <a:cs typeface="Times New Roman" panose="02020603050405020304" pitchFamily="18" charset="0"/>
              </a:rPr>
              <a:t>فَقُولَا لَهُ قَوْلاً لَيِّناً لَعَلَّهُ يَتَذَكَّرُ اَوْ يَخْشٰى </a:t>
            </a:r>
            <a:r>
              <a:rPr lang="ar-AE" sz="2000" b="1" dirty="0">
                <a:latin typeface="Times New Roman" panose="02020603050405020304" pitchFamily="18" charset="0"/>
                <a:cs typeface="Times New Roman" panose="02020603050405020304" pitchFamily="18" charset="0"/>
              </a:rPr>
              <a:t>﴿٤٤﴾ </a:t>
            </a:r>
            <a:endParaRPr lang="tr-TR" sz="2000" b="1" dirty="0" smtClean="0">
              <a:latin typeface="Times New Roman" panose="02020603050405020304" pitchFamily="18" charset="0"/>
              <a:cs typeface="Times New Roman" panose="02020603050405020304" pitchFamily="18" charset="0"/>
            </a:endParaRPr>
          </a:p>
          <a:p>
            <a:r>
              <a:rPr lang="tr-TR" sz="2000" b="1" dirty="0">
                <a:latin typeface="Times New Roman" panose="02020603050405020304" pitchFamily="18" charset="0"/>
                <a:cs typeface="Times New Roman" panose="02020603050405020304" pitchFamily="18" charset="0"/>
              </a:rPr>
              <a:t>"</a:t>
            </a:r>
            <a:r>
              <a:rPr lang="tr-TR" sz="2400" b="1" dirty="0">
                <a:solidFill>
                  <a:srgbClr val="FF0000"/>
                </a:solidFill>
                <a:latin typeface="Times New Roman" panose="02020603050405020304" pitchFamily="18" charset="0"/>
                <a:cs typeface="Times New Roman" panose="02020603050405020304" pitchFamily="18" charset="0"/>
              </a:rPr>
              <a:t>Ona yumuşak söz söyleyin. Belki öğüt alır, yahut korkar." </a:t>
            </a:r>
            <a:r>
              <a:rPr lang="tr-TR" sz="2400" dirty="0" err="1">
                <a:latin typeface="Times New Roman" panose="02020603050405020304" pitchFamily="18" charset="0"/>
                <a:cs typeface="Times New Roman" panose="02020603050405020304" pitchFamily="18" charset="0"/>
              </a:rPr>
              <a:t>Tâhâ</a:t>
            </a:r>
            <a:r>
              <a:rPr lang="tr-TR" sz="2400" dirty="0">
                <a:latin typeface="Times New Roman" panose="02020603050405020304" pitchFamily="18" charset="0"/>
                <a:cs typeface="Times New Roman" panose="02020603050405020304" pitchFamily="18" charset="0"/>
              </a:rPr>
              <a:t> : </a:t>
            </a:r>
            <a:r>
              <a:rPr lang="tr-TR" sz="2400" dirty="0" smtClean="0">
                <a:latin typeface="Times New Roman" panose="02020603050405020304" pitchFamily="18" charset="0"/>
                <a:cs typeface="Times New Roman" panose="02020603050405020304" pitchFamily="18" charset="0"/>
              </a:rPr>
              <a:t>44</a:t>
            </a:r>
          </a:p>
          <a:p>
            <a:r>
              <a:rPr lang="tr-TR" sz="2400" dirty="0">
                <a:latin typeface="Times New Roman" panose="02020603050405020304" pitchFamily="18" charset="0"/>
                <a:cs typeface="Times New Roman" panose="02020603050405020304" pitchFamily="18" charset="0"/>
              </a:rPr>
              <a:t>Resulullah (</a:t>
            </a:r>
            <a:r>
              <a:rPr lang="tr-TR" sz="2400" dirty="0" err="1">
                <a:latin typeface="Times New Roman" panose="02020603050405020304" pitchFamily="18" charset="0"/>
                <a:cs typeface="Times New Roman" panose="02020603050405020304" pitchFamily="18" charset="0"/>
              </a:rPr>
              <a:t>s.a.a</a:t>
            </a:r>
            <a:r>
              <a:rPr lang="tr-TR" sz="2400" dirty="0">
                <a:latin typeface="Times New Roman" panose="02020603050405020304" pitchFamily="18" charset="0"/>
                <a:cs typeface="Times New Roman" panose="02020603050405020304" pitchFamily="18" charset="0"/>
              </a:rPr>
              <a:t>) buyurmuştur</a:t>
            </a:r>
            <a:r>
              <a:rPr lang="tr-TR" sz="2400" dirty="0" smtClean="0">
                <a:latin typeface="Times New Roman" panose="02020603050405020304" pitchFamily="18" charset="0"/>
                <a:cs typeface="Times New Roman" panose="02020603050405020304" pitchFamily="18" charset="0"/>
              </a:rPr>
              <a:t>:</a:t>
            </a:r>
          </a:p>
          <a:p>
            <a:r>
              <a:rPr lang="tr-TR" sz="2400" dirty="0">
                <a:solidFill>
                  <a:srgbClr val="FF0000"/>
                </a:solidFill>
                <a:latin typeface="Times New Roman" panose="02020603050405020304" pitchFamily="18" charset="0"/>
                <a:cs typeface="Times New Roman" panose="02020603050405020304" pitchFamily="18" charset="0"/>
              </a:rPr>
              <a:t>İnsanlara merhamet etmeyene Allah da merhamet etmez</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Buhârî</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Tevhid</a:t>
            </a:r>
            <a:r>
              <a:rPr lang="tr-TR" sz="2400" dirty="0">
                <a:latin typeface="Times New Roman" panose="02020603050405020304" pitchFamily="18" charset="0"/>
                <a:cs typeface="Times New Roman" panose="02020603050405020304" pitchFamily="18" charset="0"/>
              </a:rPr>
              <a:t>, 2</a:t>
            </a:r>
            <a:r>
              <a:rPr lang="tr-TR" sz="2400" dirty="0" smtClean="0">
                <a:latin typeface="Times New Roman" panose="02020603050405020304" pitchFamily="18" charset="0"/>
                <a:cs typeface="Times New Roman" panose="02020603050405020304" pitchFamily="18" charset="0"/>
              </a:rPr>
              <a:t>)</a:t>
            </a:r>
          </a:p>
          <a:p>
            <a:r>
              <a:rPr lang="tr-TR" sz="2400" dirty="0" smtClean="0">
                <a:solidFill>
                  <a:srgbClr val="FF0000"/>
                </a:solidFill>
                <a:latin typeface="Times New Roman" panose="02020603050405020304" pitchFamily="18" charset="0"/>
                <a:cs typeface="Times New Roman" panose="02020603050405020304" pitchFamily="18" charset="0"/>
              </a:rPr>
              <a:t>Çocuk </a:t>
            </a:r>
            <a:r>
              <a:rPr lang="tr-TR" sz="2400" dirty="0">
                <a:solidFill>
                  <a:srgbClr val="FF0000"/>
                </a:solidFill>
                <a:latin typeface="Times New Roman" panose="02020603050405020304" pitchFamily="18" charset="0"/>
                <a:cs typeface="Times New Roman" panose="02020603050405020304" pitchFamily="18" charset="0"/>
              </a:rPr>
              <a:t>sağını solundan ayırmasını bildi mi ona namazı emredin</a:t>
            </a:r>
            <a:r>
              <a:rPr lang="tr-TR" sz="2400" dirty="0">
                <a:latin typeface="Times New Roman" panose="02020603050405020304" pitchFamily="18" charset="0"/>
                <a:cs typeface="Times New Roman" panose="02020603050405020304" pitchFamily="18" charset="0"/>
              </a:rPr>
              <a:t>.” [Ebu Davud, Salât 26, </a:t>
            </a:r>
            <a:endParaRPr lang="tr-TR" sz="2400" dirty="0" smtClean="0">
              <a:latin typeface="Times New Roman" panose="02020603050405020304" pitchFamily="18" charset="0"/>
              <a:cs typeface="Times New Roman" panose="02020603050405020304" pitchFamily="18" charset="0"/>
            </a:endParaRPr>
          </a:p>
          <a:p>
            <a:r>
              <a:rPr lang="ar-AE" sz="2000" b="1" dirty="0">
                <a:latin typeface="Times New Roman" panose="02020603050405020304" pitchFamily="18" charset="0"/>
                <a:cs typeface="Times New Roman" panose="02020603050405020304" pitchFamily="18" charset="0"/>
              </a:rPr>
              <a:t>وَأْمُرْ اَهْلَكَ بِالصَّلٰوةِ وَاصْطَبِرْ عَلَيْهَاۜ لَا نَسْـَٔلُكَ رِزْقاًۜ نَحْنُ نَرْزُقُكَۜ وَالْعَاقِبَةُ لِلتَّقْوٰى ﴿١٣٢﴾ </a:t>
            </a:r>
            <a:endParaRPr lang="tr-TR" sz="2000" b="1" dirty="0" smtClean="0">
              <a:latin typeface="Times New Roman" panose="02020603050405020304" pitchFamily="18" charset="0"/>
              <a:cs typeface="Times New Roman" panose="02020603050405020304" pitchFamily="18" charset="0"/>
            </a:endParaRPr>
          </a:p>
          <a:p>
            <a:r>
              <a:rPr lang="tr-TR" sz="2600" b="1" dirty="0">
                <a:solidFill>
                  <a:srgbClr val="FF0000"/>
                </a:solidFill>
                <a:latin typeface="Times New Roman" panose="02020603050405020304" pitchFamily="18" charset="0"/>
                <a:cs typeface="Times New Roman" panose="02020603050405020304" pitchFamily="18" charset="0"/>
              </a:rPr>
              <a:t>Ailene namazı emret ve kendin de ona devam et. Senden rızık istemiyoruz. Sana da biz rızık veriyoruz. Güzel sonuç Allah'a karşı gelmekten sakınanlarındır</a:t>
            </a:r>
            <a:r>
              <a:rPr lang="tr-TR" sz="2200" dirty="0">
                <a:latin typeface="Times New Roman" panose="02020603050405020304" pitchFamily="18" charset="0"/>
                <a:cs typeface="Times New Roman" panose="02020603050405020304" pitchFamily="18" charset="0"/>
              </a:rPr>
              <a:t>. </a:t>
            </a:r>
            <a:r>
              <a:rPr lang="tr-TR" sz="2200" dirty="0" err="1">
                <a:latin typeface="Times New Roman" panose="02020603050405020304" pitchFamily="18" charset="0"/>
                <a:cs typeface="Times New Roman" panose="02020603050405020304" pitchFamily="18" charset="0"/>
              </a:rPr>
              <a:t>Tâhâ</a:t>
            </a:r>
            <a:r>
              <a:rPr lang="tr-TR" sz="2200" dirty="0">
                <a:latin typeface="Times New Roman" panose="02020603050405020304" pitchFamily="18" charset="0"/>
                <a:cs typeface="Times New Roman" panose="02020603050405020304" pitchFamily="18" charset="0"/>
              </a:rPr>
              <a:t> : 132</a:t>
            </a:r>
          </a:p>
        </p:txBody>
      </p:sp>
    </p:spTree>
    <p:extLst>
      <p:ext uri="{BB962C8B-B14F-4D97-AF65-F5344CB8AC3E}">
        <p14:creationId xmlns:p14="http://schemas.microsoft.com/office/powerpoint/2010/main" val="22637294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552994"/>
          </a:xfrm>
        </p:spPr>
        <p:txBody>
          <a:bodyPr>
            <a:normAutofit fontScale="90000"/>
          </a:bodyPr>
          <a:lstStyle/>
          <a:p>
            <a:r>
              <a:rPr lang="tr-TR" dirty="0" smtClean="0">
                <a:solidFill>
                  <a:srgbClr val="FF0000"/>
                </a:solidFill>
              </a:rPr>
              <a:t>     EMANETE RİAYET MÜ’MİNİN ŞİARIDIR</a:t>
            </a:r>
            <a:endParaRPr lang="tr-TR" dirty="0">
              <a:solidFill>
                <a:srgbClr val="FF0000"/>
              </a:solidFill>
            </a:endParaRPr>
          </a:p>
        </p:txBody>
      </p:sp>
      <p:sp>
        <p:nvSpPr>
          <p:cNvPr id="3" name="İçerik Yer Tutucusu 2"/>
          <p:cNvSpPr>
            <a:spLocks noGrp="1"/>
          </p:cNvSpPr>
          <p:nvPr>
            <p:ph idx="1"/>
          </p:nvPr>
        </p:nvSpPr>
        <p:spPr>
          <a:xfrm>
            <a:off x="677334" y="1162594"/>
            <a:ext cx="7754522" cy="5447211"/>
          </a:xfrm>
        </p:spPr>
        <p:txBody>
          <a:bodyPr>
            <a:normAutofit/>
          </a:bodyPr>
          <a:lstStyle/>
          <a:p>
            <a:r>
              <a:rPr lang="tr-TR" sz="2000" dirty="0"/>
              <a:t>A</a:t>
            </a:r>
            <a:r>
              <a:rPr lang="tr-TR" sz="2000" dirty="0" smtClean="0"/>
              <a:t>nne-baba,( Bakım Personeli) </a:t>
            </a:r>
            <a:r>
              <a:rPr lang="tr-TR" sz="2000" dirty="0" err="1"/>
              <a:t>muâşeret</a:t>
            </a:r>
            <a:r>
              <a:rPr lang="tr-TR" sz="2000" dirty="0"/>
              <a:t>, </a:t>
            </a:r>
            <a:r>
              <a:rPr lang="tr-TR" sz="2000" dirty="0" err="1"/>
              <a:t>âdâb</a:t>
            </a:r>
            <a:r>
              <a:rPr lang="tr-TR" sz="2000" dirty="0"/>
              <a:t>-ı </a:t>
            </a:r>
            <a:r>
              <a:rPr lang="tr-TR" sz="2000" dirty="0" err="1"/>
              <a:t>muâşeret</a:t>
            </a:r>
            <a:r>
              <a:rPr lang="tr-TR" sz="2000" dirty="0"/>
              <a:t> üzerinde ciddiyetle durmalı. Anne-babanın çocuğunun şahsiyet ve kimlik kazanmasında çok büyük rolü vardır. Kibar, zarif, ince ruhlu olarak yetiştirilmesi, çocuğumuzun en büyük tahsilidir</a:t>
            </a:r>
            <a:r>
              <a:rPr lang="tr-TR" sz="2000" dirty="0" smtClean="0"/>
              <a:t>.</a:t>
            </a:r>
          </a:p>
          <a:p>
            <a:r>
              <a:rPr lang="tr-TR" sz="2000" dirty="0" smtClean="0"/>
              <a:t>Ahlak öğretilmez, ahlaklı insanların oluşturduğu toplumdan öğrenilir. Çocuklar, beraber yaşadıkları kişileri örnek alarak yetişirler.</a:t>
            </a:r>
          </a:p>
          <a:p>
            <a:r>
              <a:rPr lang="tr-TR" sz="2000" dirty="0" smtClean="0"/>
              <a:t>Yetişkinlerin her türlü davranışını kopyalar, kaydeder ve yaşarlar.</a:t>
            </a:r>
          </a:p>
          <a:p>
            <a:r>
              <a:rPr lang="tr-TR" sz="2000" dirty="0" smtClean="0"/>
              <a:t>Yarının yetişkinleri bu gün emek verilen </a:t>
            </a:r>
          </a:p>
          <a:p>
            <a:pPr marL="0" indent="0">
              <a:buNone/>
            </a:pPr>
            <a:r>
              <a:rPr lang="tr-TR" sz="2000" dirty="0"/>
              <a:t> </a:t>
            </a:r>
            <a:r>
              <a:rPr lang="tr-TR" sz="2000" dirty="0" smtClean="0"/>
              <a:t>    çocuklardan oluşur.  </a:t>
            </a:r>
          </a:p>
          <a:p>
            <a:r>
              <a:rPr lang="tr-TR" sz="2000" dirty="0" smtClean="0"/>
              <a:t>Emaneti ehline vermek ne kadar önem taşıyorsa</a:t>
            </a:r>
          </a:p>
          <a:p>
            <a:pPr marL="0" indent="0">
              <a:buNone/>
            </a:pPr>
            <a:r>
              <a:rPr lang="tr-TR" sz="2000" dirty="0"/>
              <a:t> </a:t>
            </a:r>
            <a:r>
              <a:rPr lang="tr-TR" sz="2000" dirty="0" smtClean="0"/>
              <a:t>  emanete riayet de o kadar önemlidir.</a:t>
            </a:r>
          </a:p>
          <a:p>
            <a:endParaRPr lang="tr-TR" dirty="0"/>
          </a:p>
          <a:p>
            <a:endParaRPr lang="tr-TR" dirty="0"/>
          </a:p>
        </p:txBody>
      </p:sp>
      <p:pic>
        <p:nvPicPr>
          <p:cNvPr id="4" name="Resim 3"/>
          <p:cNvPicPr>
            <a:picLocks noChangeAspect="1"/>
          </p:cNvPicPr>
          <p:nvPr/>
        </p:nvPicPr>
        <p:blipFill>
          <a:blip r:embed="rId2"/>
          <a:stretch>
            <a:fillRect/>
          </a:stretch>
        </p:blipFill>
        <p:spPr>
          <a:xfrm>
            <a:off x="9855844" y="479956"/>
            <a:ext cx="1847850" cy="246697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5" name="Resim 4"/>
          <p:cNvPicPr>
            <a:picLocks noChangeAspect="1"/>
          </p:cNvPicPr>
          <p:nvPr/>
        </p:nvPicPr>
        <p:blipFill>
          <a:blip r:embed="rId3"/>
          <a:stretch>
            <a:fillRect/>
          </a:stretch>
        </p:blipFill>
        <p:spPr>
          <a:xfrm>
            <a:off x="8431856" y="2797116"/>
            <a:ext cx="2847975" cy="160972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6" name="Resim 5"/>
          <p:cNvPicPr>
            <a:picLocks noChangeAspect="1"/>
          </p:cNvPicPr>
          <p:nvPr/>
        </p:nvPicPr>
        <p:blipFill>
          <a:blip r:embed="rId4"/>
          <a:stretch>
            <a:fillRect/>
          </a:stretch>
        </p:blipFill>
        <p:spPr>
          <a:xfrm>
            <a:off x="6936023" y="4194209"/>
            <a:ext cx="2628900" cy="173355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2547451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39580"/>
            <a:ext cx="8596668" cy="566057"/>
          </a:xfrm>
        </p:spPr>
        <p:txBody>
          <a:bodyPr>
            <a:normAutofit fontScale="90000"/>
          </a:bodyPr>
          <a:lstStyle/>
          <a:p>
            <a:r>
              <a:rPr lang="tr-TR" b="1" dirty="0" smtClean="0">
                <a:solidFill>
                  <a:srgbClr val="FF0000"/>
                </a:solidFill>
              </a:rPr>
              <a:t>       Hz. PEYGAMBER VE YETİM ÇOCUK</a:t>
            </a:r>
            <a:endParaRPr lang="tr-TR" b="1" dirty="0">
              <a:solidFill>
                <a:srgbClr val="FF0000"/>
              </a:solidFill>
            </a:endParaRPr>
          </a:p>
        </p:txBody>
      </p:sp>
      <p:sp>
        <p:nvSpPr>
          <p:cNvPr id="3" name="İçerik Yer Tutucusu 2"/>
          <p:cNvSpPr>
            <a:spLocks noGrp="1"/>
          </p:cNvSpPr>
          <p:nvPr>
            <p:ph idx="1"/>
          </p:nvPr>
        </p:nvSpPr>
        <p:spPr>
          <a:xfrm>
            <a:off x="677333" y="1541417"/>
            <a:ext cx="9786015" cy="5054255"/>
          </a:xfrm>
        </p:spPr>
        <p:txBody>
          <a:bodyPr>
            <a:normAutofit lnSpcReduction="10000"/>
          </a:bodyPr>
          <a:lstStyle/>
          <a:p>
            <a:pPr algn="just"/>
            <a:r>
              <a:rPr lang="tr-TR" sz="2000" dirty="0"/>
              <a:t>Bir Ramazan bayramı günü Peygamberimiz (</a:t>
            </a:r>
            <a:r>
              <a:rPr lang="tr-TR" sz="2000" dirty="0" err="1"/>
              <a:t>s.a.v</a:t>
            </a:r>
            <a:r>
              <a:rPr lang="tr-TR" sz="2000" dirty="0"/>
              <a:t>.) evinden çıkarak camiye gidiyordu. Yolda Bayram neşesi içinde cıvıl </a:t>
            </a:r>
            <a:r>
              <a:rPr lang="tr-TR" sz="2000" dirty="0" err="1"/>
              <a:t>cıvıl</a:t>
            </a:r>
            <a:r>
              <a:rPr lang="tr-TR" sz="2000" dirty="0"/>
              <a:t> oynaşan çocuklara rastlar; hepsi bayramlık en yeni elbiselerini giyinmiş, coşkun bir sevinç içinde öteye beriye koşuşuyorlardı. Fakat içlerinde zayıf, cılız bir yavru eski ve yırtık elbiseleri içinde bir köşeye çekilmiş, üzgün bakışlarla kaynaşan arkadaşlarına bakıyor ve zaman zaman gözyaşlarını tutamayarak hüngür hüngür ağlıyordu</a:t>
            </a:r>
            <a:r>
              <a:rPr lang="tr-TR" sz="2000" dirty="0" smtClean="0"/>
              <a:t>.</a:t>
            </a:r>
          </a:p>
          <a:p>
            <a:pPr algn="just"/>
            <a:r>
              <a:rPr lang="tr-TR" sz="2000" dirty="0" smtClean="0"/>
              <a:t>Allah </a:t>
            </a:r>
            <a:r>
              <a:rPr lang="tr-TR" sz="2000" dirty="0"/>
              <a:t>Rasulü </a:t>
            </a:r>
            <a:r>
              <a:rPr lang="tr-TR" sz="2000" dirty="0" smtClean="0"/>
              <a:t>çocuğa sorar: </a:t>
            </a:r>
            <a:r>
              <a:rPr lang="tr-TR" sz="2000" dirty="0"/>
              <a:t>"Niye arkadaşlarınla birlikte gülüp oynamıyor, kenara çekilmiş ağlıyorsun?" Çocuk karşısındaki güler yüzlü, </a:t>
            </a:r>
            <a:r>
              <a:rPr lang="tr-TR" sz="2000" dirty="0" smtClean="0"/>
              <a:t>kişinin </a:t>
            </a:r>
            <a:r>
              <a:rPr lang="tr-TR" sz="2000" dirty="0"/>
              <a:t>Hz. Peygamber (</a:t>
            </a:r>
            <a:r>
              <a:rPr lang="tr-TR" sz="2000" dirty="0" err="1"/>
              <a:t>s.a.v</a:t>
            </a:r>
            <a:r>
              <a:rPr lang="tr-TR" sz="2000" dirty="0"/>
              <a:t>.) olduğunu </a:t>
            </a:r>
            <a:r>
              <a:rPr lang="tr-TR" sz="2000" dirty="0" smtClean="0"/>
              <a:t>bilmez</a:t>
            </a:r>
            <a:r>
              <a:rPr lang="tr-TR" sz="2000" dirty="0"/>
              <a:t> </a:t>
            </a:r>
            <a:r>
              <a:rPr lang="tr-TR" sz="2000" dirty="0" smtClean="0"/>
              <a:t>ve </a:t>
            </a:r>
            <a:r>
              <a:rPr lang="tr-TR" sz="2000" dirty="0"/>
              <a:t>şöyle der: "Babam filân savaşta Peygamber'in yanı başında şehit düştü. </a:t>
            </a:r>
            <a:r>
              <a:rPr lang="tr-TR" sz="2000" dirty="0" smtClean="0"/>
              <a:t>Babam </a:t>
            </a:r>
            <a:r>
              <a:rPr lang="tr-TR" sz="2000" dirty="0"/>
              <a:t>ölünce annem başka biriyle evlendi. Üvey babam öz babamdan bana miras kalan malımı yedikten sonra bu </a:t>
            </a:r>
            <a:r>
              <a:rPr lang="tr-TR" sz="2000" dirty="0" err="1"/>
              <a:t>pejmurde</a:t>
            </a:r>
            <a:r>
              <a:rPr lang="tr-TR" sz="2000" dirty="0"/>
              <a:t> halimle beni sokaklara attı. </a:t>
            </a:r>
          </a:p>
          <a:p>
            <a:pPr algn="just"/>
            <a:r>
              <a:rPr lang="tr-TR" sz="2000" dirty="0" smtClean="0"/>
              <a:t>Şimdi </a:t>
            </a:r>
            <a:r>
              <a:rPr lang="tr-TR" sz="2000" dirty="0"/>
              <a:t>günlerden beri aç ve susuz dolaşıyorum, yatacak bir yerim de olmadığı için geceleri sokak köşelerinde geçiriyorum. Biliyorsunuz bugün Ramazan bayramı günüdür. Bütün analı babalı çocuklar en güzel bayramlıklarını giyinmiş</a:t>
            </a:r>
            <a:r>
              <a:rPr lang="tr-TR" sz="2000" dirty="0" smtClean="0"/>
              <a:t>, oyun oynuyorlar. Benim ne babam ne annem ne de güzel kıyafetlerim var. Der.</a:t>
            </a:r>
          </a:p>
          <a:p>
            <a:pPr marL="0" indent="0" algn="just">
              <a:buNone/>
            </a:pPr>
            <a:endParaRPr lang="tr-TR" dirty="0"/>
          </a:p>
        </p:txBody>
      </p:sp>
    </p:spTree>
    <p:extLst>
      <p:ext uri="{BB962C8B-B14F-4D97-AF65-F5344CB8AC3E}">
        <p14:creationId xmlns:p14="http://schemas.microsoft.com/office/powerpoint/2010/main" val="1749612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383177"/>
          </a:xfrm>
        </p:spPr>
        <p:txBody>
          <a:bodyPr>
            <a:normAutofit fontScale="90000"/>
          </a:bodyPr>
          <a:lstStyle/>
          <a:p>
            <a:r>
              <a:rPr lang="tr-TR" dirty="0"/>
              <a:t> </a:t>
            </a:r>
            <a:r>
              <a:rPr lang="tr-TR" dirty="0" smtClean="0"/>
              <a:t>        </a:t>
            </a:r>
            <a:r>
              <a:rPr lang="tr-TR" b="1" dirty="0" smtClean="0">
                <a:solidFill>
                  <a:srgbClr val="FF0000"/>
                </a:solidFill>
              </a:rPr>
              <a:t>Hz</a:t>
            </a:r>
            <a:r>
              <a:rPr lang="tr-TR" b="1" dirty="0">
                <a:solidFill>
                  <a:srgbClr val="FF0000"/>
                </a:solidFill>
              </a:rPr>
              <a:t>. PEYGAMBER VE YETİM ÇOCUK</a:t>
            </a:r>
          </a:p>
        </p:txBody>
      </p:sp>
      <p:sp>
        <p:nvSpPr>
          <p:cNvPr id="3" name="İçerik Yer Tutucusu 2"/>
          <p:cNvSpPr>
            <a:spLocks noGrp="1"/>
          </p:cNvSpPr>
          <p:nvPr>
            <p:ph idx="1"/>
          </p:nvPr>
        </p:nvSpPr>
        <p:spPr>
          <a:xfrm>
            <a:off x="677334" y="1162595"/>
            <a:ext cx="9864392" cy="5343136"/>
          </a:xfrm>
        </p:spPr>
        <p:txBody>
          <a:bodyPr>
            <a:normAutofit fontScale="85000" lnSpcReduction="10000"/>
          </a:bodyPr>
          <a:lstStyle/>
          <a:p>
            <a:pPr algn="just"/>
            <a:r>
              <a:rPr lang="tr-TR" sz="1900" dirty="0" smtClean="0"/>
              <a:t>Allah Rasulü yetim çocuğun </a:t>
            </a:r>
            <a:r>
              <a:rPr lang="tr-TR" sz="1900" dirty="0"/>
              <a:t>saçlarını okşayarak ona şöyle dedi. "</a:t>
            </a:r>
            <a:r>
              <a:rPr lang="tr-TR" sz="1900" b="1" dirty="0">
                <a:solidFill>
                  <a:srgbClr val="FF0000"/>
                </a:solidFill>
              </a:rPr>
              <a:t>Yavrum! Benim sana baba, Ayşe'nin ana, Hz. Ali'nin amca, Hasan'la Hüseyin'in erkek kardeş ve Fatıma'nın da kız kardeş olmasını ister misin?"</a:t>
            </a:r>
            <a:r>
              <a:rPr lang="tr-TR" sz="1900" dirty="0"/>
              <a:t> Yetim yavrucağız tatlı dil ile hatırın soran nur yüzlü adamın </a:t>
            </a:r>
            <a:r>
              <a:rPr lang="tr-TR" sz="1900" dirty="0" smtClean="0"/>
              <a:t>Peygamber </a:t>
            </a:r>
            <a:r>
              <a:rPr lang="tr-TR" sz="1900" dirty="0"/>
              <a:t>(</a:t>
            </a:r>
            <a:r>
              <a:rPr lang="tr-TR" sz="1900" dirty="0" err="1"/>
              <a:t>s.a.v</a:t>
            </a:r>
            <a:r>
              <a:rPr lang="tr-TR" sz="1900" dirty="0"/>
              <a:t>.) olduğunu anlayarak, çektiği çilelerin son bulmak üzere olduğunu sezdi. Güler yüzlü adama "nasıl istemem ey Allah'ın </a:t>
            </a:r>
            <a:r>
              <a:rPr lang="tr-TR" sz="1900" dirty="0" err="1"/>
              <a:t>Rasûlü</a:t>
            </a:r>
            <a:r>
              <a:rPr lang="tr-TR" sz="1900" dirty="0"/>
              <a:t>!" diye sevinçli bir cevap verir.  </a:t>
            </a:r>
            <a:endParaRPr lang="tr-TR" sz="1900" dirty="0" smtClean="0"/>
          </a:p>
          <a:p>
            <a:pPr algn="just"/>
            <a:r>
              <a:rPr lang="tr-TR" sz="1900" dirty="0" smtClean="0"/>
              <a:t>Peygamber </a:t>
            </a:r>
            <a:r>
              <a:rPr lang="tr-TR" sz="1900" dirty="0"/>
              <a:t>(</a:t>
            </a:r>
            <a:r>
              <a:rPr lang="tr-TR" sz="1900" dirty="0" err="1"/>
              <a:t>s.a.v</a:t>
            </a:r>
            <a:r>
              <a:rPr lang="tr-TR" sz="1900" dirty="0"/>
              <a:t>.) yetim  </a:t>
            </a:r>
            <a:r>
              <a:rPr lang="tr-TR" sz="1900" dirty="0" smtClean="0"/>
              <a:t>çocuğu </a:t>
            </a:r>
            <a:r>
              <a:rPr lang="tr-TR" sz="1900" dirty="0"/>
              <a:t>elinden tutarak evine götürür. Hz. Ayşe de çocuğu öz ana şefkatiyle bağrına bastıktan sonra yıkar, giyindirir, kuşandırır ve saçlarını tarayarak sokakta oynayan çocuklardan daha güzel bir kıyafete büründürür. Karnını da iyice doyurduktan sonra çocuk hemen birkaç saat önce </a:t>
            </a:r>
            <a:r>
              <a:rPr lang="tr-TR" sz="1900" dirty="0" smtClean="0"/>
              <a:t>yanı başlarında </a:t>
            </a:r>
            <a:r>
              <a:rPr lang="tr-TR" sz="1900" dirty="0"/>
              <a:t>pejmürde kıyafetiyle ağladığı arkadaşlarının arasına koşar. </a:t>
            </a:r>
            <a:endParaRPr lang="tr-TR" sz="1900" dirty="0" smtClean="0"/>
          </a:p>
          <a:p>
            <a:pPr algn="just"/>
            <a:r>
              <a:rPr lang="tr-TR" sz="1900" dirty="0" smtClean="0"/>
              <a:t>Oynayan çocuklar değişikliğe </a:t>
            </a:r>
            <a:r>
              <a:rPr lang="tr-TR" sz="1900" dirty="0"/>
              <a:t>hayret edip </a:t>
            </a:r>
            <a:r>
              <a:rPr lang="tr-TR" sz="1900" dirty="0" smtClean="0"/>
              <a:t> sorarlar</a:t>
            </a:r>
            <a:r>
              <a:rPr lang="tr-TR" sz="1900" dirty="0"/>
              <a:t>; "Birkaç saat </a:t>
            </a:r>
            <a:r>
              <a:rPr lang="tr-TR" sz="1900" dirty="0" smtClean="0"/>
              <a:t>  önce </a:t>
            </a:r>
            <a:r>
              <a:rPr lang="tr-TR" sz="1900" dirty="0"/>
              <a:t>şuracıkta ağlıyordun; bu kadar kısa </a:t>
            </a:r>
            <a:r>
              <a:rPr lang="tr-TR" sz="1900" dirty="0" smtClean="0"/>
              <a:t>zamanda nasıl neşeli </a:t>
            </a:r>
            <a:r>
              <a:rPr lang="tr-TR" sz="1900" dirty="0"/>
              <a:t>bir havaya büründün?" Çocuk </a:t>
            </a:r>
            <a:r>
              <a:rPr lang="tr-TR" sz="1900" dirty="0" smtClean="0"/>
              <a:t>  </a:t>
            </a:r>
            <a:r>
              <a:rPr lang="tr-TR" sz="1900" dirty="0"/>
              <a:t>sevincinden olduğu yerde sıçrayıp durarak şaşkın bakışlı arkadaşlarına şu cevabı verir. "Nasıl sevinmem; karnım günlerden beri açtı, şimdi tokum. </a:t>
            </a:r>
            <a:r>
              <a:rPr lang="tr-TR" sz="1900" dirty="0" smtClean="0"/>
              <a:t>Yırtık </a:t>
            </a:r>
            <a:r>
              <a:rPr lang="tr-TR" sz="1900" dirty="0"/>
              <a:t>elbiseler içinde dolaşırken şimdi sizinkilerden güzel bayramlıklarım var. Kimsesiz bir yetimdim, fakat şimdi Hz. Peygamber (</a:t>
            </a:r>
            <a:r>
              <a:rPr lang="tr-TR" sz="1900" dirty="0" err="1"/>
              <a:t>s.a.v</a:t>
            </a:r>
            <a:r>
              <a:rPr lang="tr-TR" sz="1900" dirty="0"/>
              <a:t>.) gibi bir babam, Hz. Ayşe gibi bir annem, Hz. Ali gibi bir amcam, Hasan, Hüseyin ve Fatıma gibi kardeşlerim var. Bütün çilelerim artık son buldu. Ben sevinip zıplamayayım da kim sevinsin." </a:t>
            </a:r>
            <a:endParaRPr lang="tr-TR" sz="1900" dirty="0" smtClean="0"/>
          </a:p>
          <a:p>
            <a:pPr algn="just"/>
            <a:r>
              <a:rPr lang="tr-TR" sz="1900" dirty="0" smtClean="0"/>
              <a:t>Çocuklar </a:t>
            </a:r>
            <a:r>
              <a:rPr lang="tr-TR" sz="1900" dirty="0"/>
              <a:t>birkaç saat önce onlara hasretli gözlerle bakıp ağlayan yetim yavruyu, Peygamber'in yanına evlâtlığa alındığını anlarlar ve saadetten kabına sığmayan arkadaşlarını biraz da kıskanarak hep bir ağızdan şöyle derler. "Keşke bizim de babalarımız o savaşta şehit düşselerdi de bizi de Peygamber (</a:t>
            </a:r>
            <a:r>
              <a:rPr lang="tr-TR" sz="1900" dirty="0" err="1"/>
              <a:t>s.a.v</a:t>
            </a:r>
            <a:r>
              <a:rPr lang="tr-TR" sz="1900" dirty="0"/>
              <a:t>.) evlâtlığa alsaydı." </a:t>
            </a:r>
          </a:p>
          <a:p>
            <a:endParaRPr lang="tr-TR" dirty="0"/>
          </a:p>
        </p:txBody>
      </p:sp>
    </p:spTree>
    <p:extLst>
      <p:ext uri="{BB962C8B-B14F-4D97-AF65-F5344CB8AC3E}">
        <p14:creationId xmlns:p14="http://schemas.microsoft.com/office/powerpoint/2010/main" val="18544772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10640240" cy="634584"/>
          </a:xfrm>
        </p:spPr>
        <p:txBody>
          <a:bodyPr>
            <a:normAutofit fontScale="90000"/>
          </a:bodyPr>
          <a:lstStyle/>
          <a:p>
            <a:r>
              <a:rPr lang="tr-TR" b="1" dirty="0" smtClean="0">
                <a:solidFill>
                  <a:srgbClr val="FF0000"/>
                </a:solidFill>
              </a:rPr>
              <a:t>YETİMLERE EBEVEYN OLMAK ALLAHIN BİR </a:t>
            </a:r>
            <a:r>
              <a:rPr lang="tr-TR" b="1" dirty="0" err="1" smtClean="0">
                <a:solidFill>
                  <a:srgbClr val="FF0000"/>
                </a:solidFill>
              </a:rPr>
              <a:t>LüTFUDUR</a:t>
            </a:r>
            <a:endParaRPr lang="tr-TR" b="1" dirty="0">
              <a:solidFill>
                <a:srgbClr val="FF0000"/>
              </a:solidFill>
            </a:endParaRPr>
          </a:p>
        </p:txBody>
      </p:sp>
      <p:sp>
        <p:nvSpPr>
          <p:cNvPr id="3" name="İçerik Yer Tutucusu 2"/>
          <p:cNvSpPr>
            <a:spLocks noGrp="1"/>
          </p:cNvSpPr>
          <p:nvPr>
            <p:ph idx="1"/>
          </p:nvPr>
        </p:nvSpPr>
        <p:spPr>
          <a:xfrm>
            <a:off x="677334" y="1394085"/>
            <a:ext cx="9785800" cy="5163469"/>
          </a:xfrm>
        </p:spPr>
        <p:txBody>
          <a:bodyPr>
            <a:normAutofit fontScale="77500" lnSpcReduction="20000"/>
          </a:bodyPr>
          <a:lstStyle/>
          <a:p>
            <a:r>
              <a:rPr lang="tr-TR" sz="2600" dirty="0" smtClean="0"/>
              <a:t>Sorumluluğumuzdaki çocuklara hayatı öğretmek,</a:t>
            </a:r>
            <a:r>
              <a:rPr lang="tr-TR" sz="2600" dirty="0"/>
              <a:t> </a:t>
            </a:r>
            <a:r>
              <a:rPr lang="tr-TR" sz="2600" dirty="0" smtClean="0"/>
              <a:t> Güzel ahlakla donatmak,</a:t>
            </a:r>
          </a:p>
          <a:p>
            <a:r>
              <a:rPr lang="tr-TR" sz="2600" dirty="0" smtClean="0"/>
              <a:t>Dini dünyalarını inşa etmek, milli manevi duygularını geliştirmek</a:t>
            </a:r>
          </a:p>
          <a:p>
            <a:r>
              <a:rPr lang="tr-TR" sz="2600" dirty="0" smtClean="0"/>
              <a:t>Vatan sevgisi, bayrak sevgisi aşılamak</a:t>
            </a:r>
          </a:p>
          <a:p>
            <a:r>
              <a:rPr lang="tr-TR" sz="2600" dirty="0" smtClean="0"/>
              <a:t>Büyüklere saygı ve sevgi küçüklere şefkat ve merhameti öğretmek</a:t>
            </a:r>
          </a:p>
          <a:p>
            <a:r>
              <a:rPr lang="tr-TR" sz="2600" dirty="0" smtClean="0"/>
              <a:t>Dua ederek dua etmeyi benimsetmek</a:t>
            </a:r>
          </a:p>
          <a:p>
            <a:r>
              <a:rPr lang="tr-TR" sz="2600" dirty="0" smtClean="0"/>
              <a:t>Onlara ve bizlere emanet edilen her araç gereci emaneti koruma bilinciyle kullanmayı öğretmek.</a:t>
            </a:r>
          </a:p>
          <a:p>
            <a:r>
              <a:rPr lang="tr-TR" sz="2600" dirty="0" smtClean="0"/>
              <a:t>Halka hizmetin hakka hizmet olduğunu göstermek.</a:t>
            </a:r>
          </a:p>
          <a:p>
            <a:r>
              <a:rPr lang="tr-TR" sz="2600" dirty="0" smtClean="0"/>
              <a:t>Dürüstlüğü doğruluğu yalan konuşmamayı kötü söz söylememeyi öğretmek,</a:t>
            </a:r>
          </a:p>
          <a:p>
            <a:r>
              <a:rPr lang="tr-TR" sz="2600" dirty="0" smtClean="0"/>
              <a:t>İsraf </a:t>
            </a:r>
            <a:r>
              <a:rPr lang="tr-TR" sz="2600" dirty="0" err="1" smtClean="0"/>
              <a:t>etmemeyi,tutumlu</a:t>
            </a:r>
            <a:r>
              <a:rPr lang="tr-TR" sz="2600" dirty="0" smtClean="0"/>
              <a:t> olmayı öğretmek,</a:t>
            </a:r>
          </a:p>
          <a:p>
            <a:r>
              <a:rPr lang="tr-TR" sz="2600" dirty="0" smtClean="0"/>
              <a:t>Küçük küçük adımlarla İslam'ın temel konularını öğretmek</a:t>
            </a:r>
          </a:p>
          <a:p>
            <a:pPr marL="0" indent="0">
              <a:buNone/>
            </a:pPr>
            <a:r>
              <a:rPr lang="tr-TR" sz="2600" dirty="0"/>
              <a:t> </a:t>
            </a:r>
            <a:r>
              <a:rPr lang="tr-TR" sz="2600" dirty="0" smtClean="0"/>
              <a:t>    kadınların genel ifade ile bütün çocukların  ailede temel eğitimini oluşturur.</a:t>
            </a:r>
          </a:p>
          <a:p>
            <a:pPr marL="0" indent="0">
              <a:buNone/>
            </a:pPr>
            <a:r>
              <a:rPr lang="tr-TR" sz="2600" b="1" dirty="0" smtClean="0">
                <a:solidFill>
                  <a:srgbClr val="FF0000"/>
                </a:solidFill>
              </a:rPr>
              <a:t>       </a:t>
            </a:r>
            <a:r>
              <a:rPr lang="tr-TR" sz="3100" b="1" i="1" u="sng" dirty="0" smtClean="0">
                <a:solidFill>
                  <a:srgbClr val="FF0000"/>
                </a:solidFill>
              </a:rPr>
              <a:t>AYLA FİLMİ</a:t>
            </a:r>
          </a:p>
          <a:p>
            <a:endParaRPr lang="tr-TR" dirty="0" smtClean="0"/>
          </a:p>
          <a:p>
            <a:endParaRPr lang="tr-TR" dirty="0"/>
          </a:p>
        </p:txBody>
      </p:sp>
      <p:pic>
        <p:nvPicPr>
          <p:cNvPr id="4" name="Resim 3"/>
          <p:cNvPicPr>
            <a:picLocks noChangeAspect="1"/>
          </p:cNvPicPr>
          <p:nvPr/>
        </p:nvPicPr>
        <p:blipFill>
          <a:blip r:embed="rId2"/>
          <a:stretch>
            <a:fillRect/>
          </a:stretch>
        </p:blipFill>
        <p:spPr>
          <a:xfrm>
            <a:off x="9706305" y="1548356"/>
            <a:ext cx="2180895" cy="151447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11843290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25769" y="3799267"/>
            <a:ext cx="7031865" cy="1815882"/>
          </a:xfrm>
          <a:prstGeom prst="rect">
            <a:avLst/>
          </a:prstGeom>
        </p:spPr>
        <p:txBody>
          <a:bodyPr wrap="square">
            <a:spAutoFit/>
          </a:bodyPr>
          <a:lstStyle/>
          <a:p>
            <a:pPr algn="ctr"/>
            <a:r>
              <a:rPr lang="tr-TR" sz="2800" b="1" dirty="0" smtClean="0">
                <a:solidFill>
                  <a:srgbClr val="FF0000"/>
                </a:solidFill>
              </a:rPr>
              <a:t>HAZIRLAYAN:</a:t>
            </a:r>
          </a:p>
          <a:p>
            <a:pPr algn="ctr"/>
            <a:r>
              <a:rPr lang="tr-TR" sz="2800" b="1" dirty="0" smtClean="0">
                <a:solidFill>
                  <a:srgbClr val="FF0000"/>
                </a:solidFill>
              </a:rPr>
              <a:t>AYDIN </a:t>
            </a:r>
            <a:r>
              <a:rPr lang="tr-TR" sz="2800" b="1" dirty="0">
                <a:solidFill>
                  <a:srgbClr val="FF0000"/>
                </a:solidFill>
              </a:rPr>
              <a:t>İL MÜFTÜLÜĞÜ </a:t>
            </a:r>
          </a:p>
          <a:p>
            <a:pPr algn="ctr"/>
            <a:r>
              <a:rPr lang="tr-TR" sz="2800" b="1" dirty="0">
                <a:solidFill>
                  <a:srgbClr val="FF0000"/>
                </a:solidFill>
              </a:rPr>
              <a:t>EĞİTİM UZMANI</a:t>
            </a:r>
          </a:p>
          <a:p>
            <a:pPr algn="ctr"/>
            <a:r>
              <a:rPr lang="tr-TR" sz="2800" b="1" dirty="0">
                <a:solidFill>
                  <a:srgbClr val="FF0000"/>
                </a:solidFill>
              </a:rPr>
              <a:t>AYŞE </a:t>
            </a:r>
            <a:r>
              <a:rPr lang="tr-TR" sz="2800" b="1" dirty="0" smtClean="0">
                <a:solidFill>
                  <a:srgbClr val="FF0000"/>
                </a:solidFill>
              </a:rPr>
              <a:t>TORLAK </a:t>
            </a:r>
            <a:endParaRPr lang="tr-TR" sz="2800" dirty="0"/>
          </a:p>
        </p:txBody>
      </p:sp>
      <p:sp>
        <p:nvSpPr>
          <p:cNvPr id="3" name="Dikdörtgen 2"/>
          <p:cNvSpPr/>
          <p:nvPr/>
        </p:nvSpPr>
        <p:spPr>
          <a:xfrm>
            <a:off x="2588653" y="1931831"/>
            <a:ext cx="6014433" cy="830997"/>
          </a:xfrm>
          <a:prstGeom prst="rect">
            <a:avLst/>
          </a:prstGeom>
        </p:spPr>
        <p:txBody>
          <a:bodyPr wrap="square">
            <a:spAutoFit/>
          </a:bodyPr>
          <a:lstStyle/>
          <a:p>
            <a:pPr algn="ctr"/>
            <a:r>
              <a:rPr lang="tr-TR" sz="4800" b="1" dirty="0">
                <a:solidFill>
                  <a:srgbClr val="FF0000"/>
                </a:solidFill>
              </a:rPr>
              <a:t>TEŞEKKÜR EDERİZ..</a:t>
            </a:r>
            <a:endParaRPr lang="tr-TR" sz="4800" dirty="0"/>
          </a:p>
        </p:txBody>
      </p:sp>
    </p:spTree>
    <p:extLst>
      <p:ext uri="{BB962C8B-B14F-4D97-AF65-F5344CB8AC3E}">
        <p14:creationId xmlns:p14="http://schemas.microsoft.com/office/powerpoint/2010/main" val="2431606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567759"/>
          </a:xfrm>
        </p:spPr>
        <p:txBody>
          <a:bodyPr>
            <a:normAutofit fontScale="90000"/>
          </a:bodyPr>
          <a:lstStyle/>
          <a:p>
            <a:r>
              <a:rPr lang="tr-TR" sz="3200" dirty="0" smtClean="0">
                <a:solidFill>
                  <a:srgbClr val="FF0000"/>
                </a:solidFill>
              </a:rPr>
              <a:t>KADIN TOPLUMUN KİLİT TAŞIDIR</a:t>
            </a:r>
            <a:endParaRPr lang="tr-TR" sz="3200" dirty="0">
              <a:solidFill>
                <a:srgbClr val="FF0000"/>
              </a:solidFill>
            </a:endParaRPr>
          </a:p>
        </p:txBody>
      </p:sp>
      <p:sp>
        <p:nvSpPr>
          <p:cNvPr id="3" name="İçerik Yer Tutucusu 2"/>
          <p:cNvSpPr>
            <a:spLocks noGrp="1"/>
          </p:cNvSpPr>
          <p:nvPr>
            <p:ph sz="half" idx="1"/>
          </p:nvPr>
        </p:nvSpPr>
        <p:spPr>
          <a:xfrm>
            <a:off x="838199" y="932884"/>
            <a:ext cx="5484223" cy="5244079"/>
          </a:xfrm>
        </p:spPr>
        <p:txBody>
          <a:bodyPr>
            <a:normAutofit/>
          </a:bodyPr>
          <a:lstStyle/>
          <a:p>
            <a:endParaRPr lang="tr-TR" sz="2000" dirty="0" smtClean="0"/>
          </a:p>
          <a:p>
            <a:r>
              <a:rPr lang="tr-TR" sz="2000" dirty="0" smtClean="0"/>
              <a:t>Tarih boyunca sosyal hayatın her alanında kadınla erkek çoğunlukla yan yana olmuş, birbirlerinin yardımcısı ve tamamlayıcısı olmuşlardır.</a:t>
            </a:r>
          </a:p>
          <a:p>
            <a:r>
              <a:rPr lang="tr-TR" sz="2000" dirty="0" smtClean="0"/>
              <a:t> İslam'a göre kadın ailenin  önemli üyesi, toplum düzeninin temel taşı ve mimarıdır.</a:t>
            </a:r>
          </a:p>
          <a:p>
            <a:r>
              <a:rPr lang="tr-TR" sz="2000" dirty="0" smtClean="0"/>
              <a:t> Çünkü çocuklar, ilk temel eğitimlerini, terbiye ve edebini babalardan daha ziyade annelerden öğrenirler.</a:t>
            </a:r>
          </a:p>
          <a:p>
            <a:r>
              <a:rPr lang="tr-TR" sz="2000" dirty="0" smtClean="0"/>
              <a:t> Bu itibarla, erkek olsun kadın olsun ilim öğrenmek herkese farzdır</a:t>
            </a:r>
            <a:r>
              <a:rPr lang="tr-TR" dirty="0" smtClean="0"/>
              <a:t>.</a:t>
            </a:r>
            <a:endParaRPr lang="tr-TR" dirty="0"/>
          </a:p>
        </p:txBody>
      </p:sp>
      <p:pic>
        <p:nvPicPr>
          <p:cNvPr id="5" name="İçerik Yer Tutucusu 4"/>
          <p:cNvPicPr>
            <a:picLocks noGrp="1" noChangeAspect="1"/>
          </p:cNvPicPr>
          <p:nvPr>
            <p:ph sz="half" idx="2"/>
          </p:nvPr>
        </p:nvPicPr>
        <p:blipFill>
          <a:blip r:embed="rId2"/>
          <a:stretch>
            <a:fillRect/>
          </a:stretch>
        </p:blipFill>
        <p:spPr>
          <a:xfrm>
            <a:off x="6096000" y="4234429"/>
            <a:ext cx="2143125" cy="214312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7" name="Resim 6"/>
          <p:cNvPicPr>
            <a:picLocks noChangeAspect="1"/>
          </p:cNvPicPr>
          <p:nvPr/>
        </p:nvPicPr>
        <p:blipFill>
          <a:blip r:embed="rId3"/>
          <a:stretch>
            <a:fillRect/>
          </a:stretch>
        </p:blipFill>
        <p:spPr>
          <a:xfrm>
            <a:off x="7541622" y="2296478"/>
            <a:ext cx="2505075" cy="18288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8" name="Resim 7"/>
          <p:cNvPicPr>
            <a:picLocks noChangeAspect="1"/>
          </p:cNvPicPr>
          <p:nvPr/>
        </p:nvPicPr>
        <p:blipFill>
          <a:blip r:embed="rId4"/>
          <a:stretch>
            <a:fillRect/>
          </a:stretch>
        </p:blipFill>
        <p:spPr>
          <a:xfrm>
            <a:off x="9066984" y="365125"/>
            <a:ext cx="2724150" cy="16764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14953845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709749"/>
          </a:xfrm>
        </p:spPr>
        <p:txBody>
          <a:bodyPr>
            <a:normAutofit/>
          </a:bodyPr>
          <a:lstStyle/>
          <a:p>
            <a:r>
              <a:rPr lang="tr-TR" sz="3200" dirty="0" smtClean="0">
                <a:solidFill>
                  <a:srgbClr val="FF0000"/>
                </a:solidFill>
              </a:rPr>
              <a:t>        KADIN </a:t>
            </a:r>
            <a:r>
              <a:rPr lang="tr-TR" sz="3200" dirty="0">
                <a:solidFill>
                  <a:srgbClr val="FF0000"/>
                </a:solidFill>
              </a:rPr>
              <a:t>ERKEK İLİM ÖĞRENMEDE EŞİTTİR</a:t>
            </a:r>
          </a:p>
        </p:txBody>
      </p:sp>
      <p:sp>
        <p:nvSpPr>
          <p:cNvPr id="3" name="İçerik Yer Tutucusu 2"/>
          <p:cNvSpPr>
            <a:spLocks noGrp="1"/>
          </p:cNvSpPr>
          <p:nvPr>
            <p:ph idx="1"/>
          </p:nvPr>
        </p:nvSpPr>
        <p:spPr>
          <a:xfrm>
            <a:off x="677333" y="1227909"/>
            <a:ext cx="9250437" cy="4813453"/>
          </a:xfrm>
        </p:spPr>
        <p:txBody>
          <a:bodyPr/>
          <a:lstStyle/>
          <a:p>
            <a:r>
              <a:rPr lang="tr-TR" dirty="0" smtClean="0"/>
              <a:t> </a:t>
            </a:r>
            <a:r>
              <a:rPr lang="tr-TR" sz="2000" dirty="0" smtClean="0"/>
              <a:t>Kadınları eğitirsek dünyayı eğitmiş oluruz.</a:t>
            </a:r>
            <a:endParaRPr lang="tr-TR" sz="2000" dirty="0"/>
          </a:p>
          <a:p>
            <a:r>
              <a:rPr lang="tr-TR" sz="2000" dirty="0" smtClean="0"/>
              <a:t>Kadın, </a:t>
            </a:r>
            <a:r>
              <a:rPr lang="tr-TR" sz="2000" dirty="0"/>
              <a:t>görev ve sorumluluğunu hakkıyla yerine getirebilmesi ve dinini iyi öğrenip yaşaması için okumak zorundadır. Bundan ayrı düşünülemez</a:t>
            </a:r>
          </a:p>
          <a:p>
            <a:r>
              <a:rPr lang="tr-TR" sz="2000" dirty="0"/>
              <a:t>İbadetlerin doğru olarak eda edilmesi ve haramlardan sakınması için erkeğin ve kadının aynı derecede bilgiye ihtiyacı </a:t>
            </a:r>
            <a:r>
              <a:rPr lang="tr-TR" sz="2000" dirty="0" smtClean="0"/>
              <a:t>vardır.</a:t>
            </a:r>
          </a:p>
          <a:p>
            <a:r>
              <a:rPr lang="tr-TR" sz="2000" dirty="0" smtClean="0"/>
              <a:t>Allah Teâlâ ayeti kerimesinde  şöyle buyuruyor:</a:t>
            </a:r>
          </a:p>
          <a:p>
            <a:r>
              <a:rPr lang="ar-AE" sz="2400" dirty="0">
                <a:latin typeface="Times New Roman" panose="02020603050405020304" pitchFamily="18" charset="0"/>
                <a:cs typeface="Times New Roman" panose="02020603050405020304" pitchFamily="18" charset="0"/>
              </a:rPr>
              <a:t>وَالْمُؤْمِنُونَ وَالْمُؤْمِنَاتُ بَعْضُهُمْ اَوْلِيَٓاءُ بَعْضٍۢ يَأْمُرُونَ بِالْمَعْرُوفِ وَيَنْهَوْنَ عَنِ الْمُنْكَرِ وَيُق۪يمُونَ الصَّلٰوةَ وَيُؤْتُونَ الزَّكٰوةَ وَيُط۪يعُونَ اللّٰهَ وَرَسُولَهُۜ اُو۬لٰٓئِكَ سَيَرْحَمُهُمُ اللّٰهُۜ اِنَّ اللّٰهَ عَز۪يزٌ حَك۪يمٌ ﴿٧١</a:t>
            </a:r>
            <a:r>
              <a:rPr lang="ar-AE" sz="2000" dirty="0"/>
              <a:t>﴾ </a:t>
            </a:r>
            <a:endParaRPr lang="tr-TR" sz="2000" dirty="0" smtClean="0"/>
          </a:p>
          <a:p>
            <a:r>
              <a:rPr lang="tr-TR" sz="2000" b="1" dirty="0" smtClean="0">
                <a:solidFill>
                  <a:srgbClr val="FF0000"/>
                </a:solidFill>
              </a:rPr>
              <a:t>Mümin </a:t>
            </a:r>
            <a:r>
              <a:rPr lang="tr-TR" sz="2000" b="1" dirty="0">
                <a:solidFill>
                  <a:srgbClr val="FF0000"/>
                </a:solidFill>
              </a:rPr>
              <a:t>erkekler ve mümin kadınlar birbirlerinin velileridirler. Bunlar iyiliği emreder, kötülükten menederler. Namazı dosdoğru kılarlar, zekâtı verirler. Allah`a ve Resulüne itaat ederler. İşte Allah`ın kendilerine rahmet edeceği kimseler bunlardır. Şüphesiz </a:t>
            </a:r>
            <a:r>
              <a:rPr lang="tr-TR" sz="2000" b="1" dirty="0" smtClean="0">
                <a:solidFill>
                  <a:srgbClr val="FF0000"/>
                </a:solidFill>
              </a:rPr>
              <a:t>Allah </a:t>
            </a:r>
            <a:r>
              <a:rPr lang="tr-TR" sz="2000" b="1" dirty="0">
                <a:solidFill>
                  <a:srgbClr val="FF0000"/>
                </a:solidFill>
              </a:rPr>
              <a:t>azizdir, hâkimdir.</a:t>
            </a:r>
            <a:r>
              <a:rPr lang="tr-TR" sz="2000" dirty="0"/>
              <a:t> (</a:t>
            </a:r>
            <a:r>
              <a:rPr lang="tr-TR" sz="2000" b="1" dirty="0" err="1" smtClean="0"/>
              <a:t>Tevbe</a:t>
            </a:r>
            <a:r>
              <a:rPr lang="tr-TR" sz="2000" b="1" dirty="0" smtClean="0"/>
              <a:t> suresi  71</a:t>
            </a:r>
            <a:r>
              <a:rPr lang="tr-TR" sz="2000" dirty="0" smtClean="0"/>
              <a:t>)</a:t>
            </a:r>
            <a:endParaRPr lang="tr-TR" sz="2000" dirty="0"/>
          </a:p>
        </p:txBody>
      </p:sp>
    </p:spTree>
    <p:extLst>
      <p:ext uri="{BB962C8B-B14F-4D97-AF65-F5344CB8AC3E}">
        <p14:creationId xmlns:p14="http://schemas.microsoft.com/office/powerpoint/2010/main" val="328513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73487" y="365126"/>
            <a:ext cx="10980313" cy="810532"/>
          </a:xfrm>
        </p:spPr>
        <p:txBody>
          <a:bodyPr>
            <a:normAutofit/>
          </a:bodyPr>
          <a:lstStyle/>
          <a:p>
            <a:r>
              <a:rPr lang="tr-TR" sz="3200" b="1" dirty="0" smtClean="0">
                <a:solidFill>
                  <a:srgbClr val="FF0000"/>
                </a:solidFill>
              </a:rPr>
              <a:t>HUZURLU TOPLUM İÇİN MUTLU ÇOCUKLAR YETİŞTİRELİM</a:t>
            </a:r>
            <a:endParaRPr lang="tr-TR" sz="3200" b="1" dirty="0">
              <a:solidFill>
                <a:srgbClr val="FF0000"/>
              </a:solidFill>
            </a:endParaRPr>
          </a:p>
        </p:txBody>
      </p:sp>
      <p:sp>
        <p:nvSpPr>
          <p:cNvPr id="3" name="İçerik Yer Tutucusu 2"/>
          <p:cNvSpPr>
            <a:spLocks noGrp="1"/>
          </p:cNvSpPr>
          <p:nvPr>
            <p:ph idx="1"/>
          </p:nvPr>
        </p:nvSpPr>
        <p:spPr>
          <a:xfrm>
            <a:off x="838200" y="1058091"/>
            <a:ext cx="9612086" cy="5118872"/>
          </a:xfrm>
        </p:spPr>
        <p:txBody>
          <a:bodyPr>
            <a:noAutofit/>
          </a:bodyPr>
          <a:lstStyle/>
          <a:p>
            <a:r>
              <a:rPr lang="tr-TR" sz="2000" dirty="0" smtClean="0"/>
              <a:t>Ebu </a:t>
            </a:r>
            <a:r>
              <a:rPr lang="tr-TR" sz="2000" dirty="0" err="1" smtClean="0"/>
              <a:t>Katâde</a:t>
            </a:r>
            <a:r>
              <a:rPr lang="tr-TR" sz="2000" dirty="0" smtClean="0"/>
              <a:t> el-</a:t>
            </a:r>
            <a:r>
              <a:rPr lang="tr-TR" sz="2000" dirty="0" err="1" smtClean="0"/>
              <a:t>Ensârî</a:t>
            </a:r>
            <a:r>
              <a:rPr lang="tr-TR" sz="2000" dirty="0" smtClean="0"/>
              <a:t> anlatıyor: “Biz </a:t>
            </a:r>
            <a:r>
              <a:rPr lang="tr-TR" sz="2000" dirty="0" err="1" smtClean="0"/>
              <a:t>mescidde</a:t>
            </a:r>
            <a:r>
              <a:rPr lang="tr-TR" sz="2000" dirty="0" smtClean="0"/>
              <a:t> oturuyorken </a:t>
            </a:r>
            <a:r>
              <a:rPr lang="tr-TR" sz="2000" dirty="0" err="1" smtClean="0"/>
              <a:t>Rasûlüllah</a:t>
            </a:r>
            <a:r>
              <a:rPr lang="tr-TR" sz="2000" dirty="0" smtClean="0"/>
              <a:t> (</a:t>
            </a:r>
            <a:r>
              <a:rPr lang="tr-TR" sz="2000" dirty="0" err="1" smtClean="0"/>
              <a:t>s.a.s</a:t>
            </a:r>
            <a:r>
              <a:rPr lang="tr-TR" sz="2000" dirty="0" smtClean="0"/>
              <a:t>.), omzunda torunu </a:t>
            </a:r>
            <a:r>
              <a:rPr lang="tr-TR" sz="2000" dirty="0" err="1" smtClean="0"/>
              <a:t>Ümâme</a:t>
            </a:r>
            <a:r>
              <a:rPr lang="tr-TR" sz="2000" dirty="0" smtClean="0"/>
              <a:t> </a:t>
            </a:r>
            <a:r>
              <a:rPr lang="tr-TR" sz="2000" dirty="0" err="1" smtClean="0"/>
              <a:t>binti</a:t>
            </a:r>
            <a:r>
              <a:rPr lang="tr-TR" sz="2000" dirty="0" smtClean="0"/>
              <a:t> </a:t>
            </a:r>
            <a:r>
              <a:rPr lang="tr-TR" sz="2000" dirty="0" err="1" smtClean="0"/>
              <a:t>Zeyneb</a:t>
            </a:r>
            <a:r>
              <a:rPr lang="tr-TR" sz="2000" dirty="0" smtClean="0"/>
              <a:t> ile birlikte çıkageldi. O omzunda olduğu halde bize namaz kıldırdı. Rükua giderken yere koyuyor, kalktığında tekrar omzuna alıyordu. Bu şekilde namazını tamamladı.” (</a:t>
            </a:r>
            <a:r>
              <a:rPr lang="tr-TR" sz="2000" dirty="0" err="1" smtClean="0"/>
              <a:t>Ahmed</a:t>
            </a:r>
            <a:r>
              <a:rPr lang="tr-TR" sz="2000" dirty="0" smtClean="0"/>
              <a:t> b. </a:t>
            </a:r>
            <a:r>
              <a:rPr lang="tr-TR" sz="2000" dirty="0" err="1" smtClean="0"/>
              <a:t>Hanbel</a:t>
            </a:r>
            <a:r>
              <a:rPr lang="tr-TR" sz="2000" dirty="0" smtClean="0"/>
              <a:t>, </a:t>
            </a:r>
            <a:r>
              <a:rPr lang="tr-TR" sz="2000" dirty="0" err="1" smtClean="0"/>
              <a:t>Müsned</a:t>
            </a:r>
            <a:r>
              <a:rPr lang="tr-TR" sz="2000" dirty="0" smtClean="0"/>
              <a:t>, V, 304)</a:t>
            </a:r>
          </a:p>
          <a:p>
            <a:r>
              <a:rPr lang="tr-TR" sz="2000" dirty="0" smtClean="0"/>
              <a:t>Çocukların </a:t>
            </a:r>
            <a:r>
              <a:rPr lang="tr-TR" sz="2000" dirty="0"/>
              <a:t>küçük yaştan itibaren iyi bir şekilde terbiye edilmesi ancak ailede mümkündür. Bunun için dinimiz, geleceğin teminatı olan çocuklarla ilgili olarak aileye </a:t>
            </a:r>
            <a:r>
              <a:rPr lang="tr-TR" sz="2000" dirty="0" smtClean="0"/>
              <a:t>(</a:t>
            </a:r>
            <a:r>
              <a:rPr lang="tr-TR" sz="2000" dirty="0" smtClean="0">
                <a:solidFill>
                  <a:srgbClr val="FF0000"/>
                </a:solidFill>
              </a:rPr>
              <a:t>Bakım personeline</a:t>
            </a:r>
            <a:r>
              <a:rPr lang="tr-TR" sz="2000" dirty="0" smtClean="0"/>
              <a:t>) büyük </a:t>
            </a:r>
            <a:r>
              <a:rPr lang="tr-TR" sz="2000" dirty="0"/>
              <a:t>sorumluluklar yüklemiştir. Kur'an'da şöyle buyuruluyor</a:t>
            </a:r>
            <a:r>
              <a:rPr lang="tr-TR" sz="2000" dirty="0" smtClean="0"/>
              <a:t>:</a:t>
            </a:r>
          </a:p>
          <a:p>
            <a:r>
              <a:rPr lang="ar-AE" sz="2000" dirty="0"/>
              <a:t>ي</a:t>
            </a:r>
            <a:r>
              <a:rPr lang="ar-AE" sz="2000" dirty="0">
                <a:latin typeface="Times New Roman" panose="02020603050405020304" pitchFamily="18" charset="0"/>
                <a:cs typeface="Times New Roman" panose="02020603050405020304" pitchFamily="18" charset="0"/>
              </a:rPr>
              <a:t>َٓا اَيُّهَا الَّذ۪ينَ اٰمَنُوا قُٓوا اَنْفُسَكُمْ وَاَهْل۪يكُمْ نَاراً وَقُودُهَا النَّاسُ وَالْحِجَارَةُ عَلَيْهَا مَلٰٓئِكَةٌ غِلَاظٌ شِدَادٌ لَا يَعْصُونَ اللّٰهَ مَٓا اَمَرَهُمْ وَيَفْعَلُونَ مَا يُؤْمَرُونَ ﴿٦</a:t>
            </a:r>
            <a:r>
              <a:rPr lang="ar-AE" sz="2000" dirty="0"/>
              <a:t>﴾ </a:t>
            </a:r>
            <a:endParaRPr lang="tr-TR" sz="2000" dirty="0" smtClean="0"/>
          </a:p>
          <a:p>
            <a:r>
              <a:rPr lang="tr-TR" sz="2000" b="1" dirty="0" smtClean="0">
                <a:solidFill>
                  <a:srgbClr val="FF0000"/>
                </a:solidFill>
              </a:rPr>
              <a:t>«Ey </a:t>
            </a:r>
            <a:r>
              <a:rPr lang="tr-TR" sz="2000" b="1" dirty="0">
                <a:solidFill>
                  <a:srgbClr val="FF0000"/>
                </a:solidFill>
              </a:rPr>
              <a:t>iman edenler! Kendinizi ve ailenizi, yakıtı insanlar ve taşlar olan ateşten koruyun. O ateşin başında gayet katı, çetin, Allah'ın kendilerine verdiği emirlere karşı gelmeyen ve kendilerine emredilen şeyi yapan melekler vardır</a:t>
            </a:r>
            <a:r>
              <a:rPr lang="tr-TR" sz="2000" b="1" dirty="0" smtClean="0">
                <a:solidFill>
                  <a:srgbClr val="FF0000"/>
                </a:solidFill>
              </a:rPr>
              <a:t>.» </a:t>
            </a:r>
            <a:r>
              <a:rPr lang="tr-TR" sz="2000" dirty="0" err="1"/>
              <a:t>Tahrîm</a:t>
            </a:r>
            <a:r>
              <a:rPr lang="tr-TR" sz="2000" dirty="0"/>
              <a:t> </a:t>
            </a:r>
            <a:r>
              <a:rPr lang="tr-TR" sz="2000" dirty="0" err="1"/>
              <a:t>Sûresi</a:t>
            </a:r>
            <a:r>
              <a:rPr lang="tr-TR" sz="2000" dirty="0"/>
              <a:t> (6) </a:t>
            </a:r>
          </a:p>
        </p:txBody>
      </p:sp>
    </p:spTree>
    <p:extLst>
      <p:ext uri="{BB962C8B-B14F-4D97-AF65-F5344CB8AC3E}">
        <p14:creationId xmlns:p14="http://schemas.microsoft.com/office/powerpoint/2010/main" val="33108507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605246"/>
          </a:xfrm>
        </p:spPr>
        <p:txBody>
          <a:bodyPr>
            <a:normAutofit fontScale="90000"/>
          </a:bodyPr>
          <a:lstStyle/>
          <a:p>
            <a:r>
              <a:rPr lang="tr-TR" dirty="0">
                <a:solidFill>
                  <a:srgbClr val="FF0000"/>
                </a:solidFill>
              </a:rPr>
              <a:t>Hz.PEYGAMBER AİLESİNDE ÇOCUK OLMAK</a:t>
            </a:r>
          </a:p>
        </p:txBody>
      </p:sp>
      <p:sp>
        <p:nvSpPr>
          <p:cNvPr id="3" name="İçerik Yer Tutucusu 2"/>
          <p:cNvSpPr>
            <a:spLocks noGrp="1"/>
          </p:cNvSpPr>
          <p:nvPr>
            <p:ph idx="1"/>
          </p:nvPr>
        </p:nvSpPr>
        <p:spPr>
          <a:xfrm>
            <a:off x="677333" y="1358537"/>
            <a:ext cx="10347717" cy="4682825"/>
          </a:xfrm>
        </p:spPr>
        <p:txBody>
          <a:bodyPr>
            <a:noAutofit/>
          </a:bodyPr>
          <a:lstStyle/>
          <a:p>
            <a:r>
              <a:rPr lang="tr-TR" sz="2000" dirty="0"/>
              <a:t>Çocuklara </a:t>
            </a:r>
            <a:r>
              <a:rPr lang="tr-TR" sz="2000" dirty="0" smtClean="0"/>
              <a:t>seven, başını </a:t>
            </a:r>
            <a:r>
              <a:rPr lang="tr-TR" sz="2000" dirty="0"/>
              <a:t>okşayan bir peygamber</a:t>
            </a:r>
          </a:p>
          <a:p>
            <a:r>
              <a:rPr lang="tr-TR" sz="2000" dirty="0"/>
              <a:t>Selam veren hal hatır soran bir peygamber.</a:t>
            </a:r>
          </a:p>
          <a:p>
            <a:r>
              <a:rPr lang="tr-TR" sz="2000" dirty="0"/>
              <a:t>Çocuklarla oyun oynayan, yarış yapan bir peygamber</a:t>
            </a:r>
          </a:p>
          <a:p>
            <a:r>
              <a:rPr lang="tr-TR" sz="2000" dirty="0"/>
              <a:t>Çocuklar hususunda toplumu eğiten örnek olan bir peygamber</a:t>
            </a:r>
          </a:p>
          <a:p>
            <a:r>
              <a:rPr lang="tr-TR" sz="2000" dirty="0"/>
              <a:t>Tüm çocuklara karşı şefkat  ve merhamet gösteren bir peygamber</a:t>
            </a:r>
          </a:p>
          <a:p>
            <a:r>
              <a:rPr lang="tr-TR" sz="2000" dirty="0"/>
              <a:t>Hz. </a:t>
            </a:r>
            <a:r>
              <a:rPr lang="tr-TR" sz="2000" dirty="0" err="1"/>
              <a:t>Âişe</a:t>
            </a:r>
            <a:r>
              <a:rPr lang="tr-TR" sz="2000" dirty="0"/>
              <a:t>, </a:t>
            </a:r>
            <a:r>
              <a:rPr lang="tr-TR" sz="2000" dirty="0" err="1"/>
              <a:t>Efendimiz’in</a:t>
            </a:r>
            <a:r>
              <a:rPr lang="tr-TR" sz="2000" dirty="0"/>
              <a:t> kızı Hz. Fâtıma’ya olan sevgisini şöyle anlatır: “Kendisine ‘hoş geldin kızım’ diyerek, onu sağına yahut soluna oturttu.” Diğer </a:t>
            </a:r>
            <a:r>
              <a:rPr lang="tr-TR" sz="2000" dirty="0" smtClean="0"/>
              <a:t>rivayette: </a:t>
            </a:r>
            <a:r>
              <a:rPr lang="tr-TR" sz="2000" dirty="0"/>
              <a:t>“</a:t>
            </a:r>
            <a:r>
              <a:rPr lang="tr-TR" sz="2000" dirty="0" smtClean="0"/>
              <a:t>Fatıma </a:t>
            </a:r>
            <a:r>
              <a:rPr lang="tr-TR" sz="2000" dirty="0"/>
              <a:t>yanına geldiği zaman, ayağa kalkarak onu karşıladı, sağına veya soluna oturttu” </a:t>
            </a:r>
            <a:endParaRPr lang="tr-TR" sz="2000" dirty="0" smtClean="0"/>
          </a:p>
          <a:p>
            <a:r>
              <a:rPr lang="tr-TR" sz="2000" dirty="0"/>
              <a:t>Resûlullah  (</a:t>
            </a:r>
            <a:r>
              <a:rPr lang="tr-TR" sz="2000" dirty="0" err="1"/>
              <a:t>a.s</a:t>
            </a:r>
            <a:r>
              <a:rPr lang="tr-TR" sz="2000" dirty="0"/>
              <a:t>.) namaz kılarken bile bazen torunlarını sırtında ve kucağında taşırdı. Bir gün </a:t>
            </a:r>
            <a:r>
              <a:rPr lang="tr-TR" sz="2000" dirty="0" smtClean="0"/>
              <a:t>sahabeye </a:t>
            </a:r>
            <a:r>
              <a:rPr lang="tr-TR" sz="2000" dirty="0"/>
              <a:t>namaz kıldırırken </a:t>
            </a:r>
            <a:r>
              <a:rPr lang="tr-TR" sz="2000" dirty="0" err="1"/>
              <a:t>Zeyneb’in</a:t>
            </a:r>
            <a:r>
              <a:rPr lang="tr-TR" sz="2000" dirty="0"/>
              <a:t> kızı </a:t>
            </a:r>
            <a:r>
              <a:rPr lang="tr-TR" sz="2000" dirty="0" err="1"/>
              <a:t>Ümâme’yi</a:t>
            </a:r>
            <a:r>
              <a:rPr lang="tr-TR" sz="2000" dirty="0"/>
              <a:t> kıyamda iken omzuna almış, rükû ve secde yapacağında yere koymuş, kalkınca tekrar geri </a:t>
            </a:r>
            <a:r>
              <a:rPr lang="tr-TR" sz="2000" dirty="0" smtClean="0"/>
              <a:t>almıştı.</a:t>
            </a:r>
            <a:endParaRPr lang="tr-TR" sz="2000" dirty="0"/>
          </a:p>
          <a:p>
            <a:endParaRPr lang="tr-TR" sz="2000" dirty="0"/>
          </a:p>
        </p:txBody>
      </p:sp>
    </p:spTree>
    <p:extLst>
      <p:ext uri="{BB962C8B-B14F-4D97-AF65-F5344CB8AC3E}">
        <p14:creationId xmlns:p14="http://schemas.microsoft.com/office/powerpoint/2010/main" val="25161252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9132872" cy="722811"/>
          </a:xfrm>
        </p:spPr>
        <p:txBody>
          <a:bodyPr>
            <a:normAutofit fontScale="90000"/>
          </a:bodyPr>
          <a:lstStyle/>
          <a:p>
            <a:r>
              <a:rPr lang="tr-TR" sz="2800" dirty="0" smtClean="0">
                <a:solidFill>
                  <a:srgbClr val="FF0000"/>
                </a:solidFill>
              </a:rPr>
              <a:t>ÇOCUK EVLERİNDEKİ ÇOCUKLAR GELECEĞİN EBEVEYNLERİDİR</a:t>
            </a:r>
            <a:endParaRPr lang="tr-TR" sz="2800" dirty="0">
              <a:solidFill>
                <a:srgbClr val="FF0000"/>
              </a:solidFill>
            </a:endParaRPr>
          </a:p>
        </p:txBody>
      </p:sp>
      <p:sp>
        <p:nvSpPr>
          <p:cNvPr id="3" name="İçerik Yer Tutucusu 2"/>
          <p:cNvSpPr>
            <a:spLocks noGrp="1"/>
          </p:cNvSpPr>
          <p:nvPr>
            <p:ph idx="1"/>
          </p:nvPr>
        </p:nvSpPr>
        <p:spPr>
          <a:xfrm>
            <a:off x="677334" y="1436915"/>
            <a:ext cx="8247726" cy="4604448"/>
          </a:xfrm>
        </p:spPr>
        <p:txBody>
          <a:bodyPr/>
          <a:lstStyle/>
          <a:p>
            <a:r>
              <a:rPr lang="tr-TR" sz="2000" dirty="0" smtClean="0"/>
              <a:t>Ev Bakım personeli ailenin yerine, ebeveynlik görevini yürütmektedir.</a:t>
            </a:r>
          </a:p>
          <a:p>
            <a:r>
              <a:rPr lang="tr-TR" sz="2000" dirty="0" smtClean="0"/>
              <a:t>Çocukların dini yaşantısı ve dünyevi uyumundan sorumludur. Devletin eliyle bu görev onlara verilmiştir.</a:t>
            </a:r>
          </a:p>
          <a:p>
            <a:r>
              <a:rPr lang="tr-TR" sz="2000" dirty="0" smtClean="0"/>
              <a:t>Yarının eğitimli toplumu uyumlu bireyleri, bu gün aldıkları değerler eğitimi ile yetişeceklerdir.</a:t>
            </a:r>
          </a:p>
          <a:p>
            <a:r>
              <a:rPr lang="tr-TR" sz="2000" dirty="0" smtClean="0"/>
              <a:t>Çocuk evlerinde görev yapmak sadece bir görevin ifası değil, aynı zamanda toplumun inşasıdır.</a:t>
            </a:r>
          </a:p>
          <a:p>
            <a:r>
              <a:rPr lang="tr-TR" sz="2000" dirty="0" smtClean="0"/>
              <a:t>Her bir birey zincir halkaları gibi toplumun bir halkasını oluşturur.  Ve zincirler en zayıf halkaları kadar güçlüdür.</a:t>
            </a:r>
          </a:p>
          <a:p>
            <a:r>
              <a:rPr lang="tr-TR" sz="2000" dirty="0" smtClean="0"/>
              <a:t>Sizlere emanet edilen çocuklar zayıf halka olmamalı</a:t>
            </a:r>
          </a:p>
          <a:p>
            <a:pPr marL="0" indent="0">
              <a:buNone/>
            </a:pPr>
            <a:endParaRPr lang="tr-TR" dirty="0" smtClean="0"/>
          </a:p>
          <a:p>
            <a:endParaRPr lang="tr-TR" dirty="0"/>
          </a:p>
        </p:txBody>
      </p:sp>
      <p:pic>
        <p:nvPicPr>
          <p:cNvPr id="7" name="Resim 6"/>
          <p:cNvPicPr>
            <a:picLocks noChangeAspect="1"/>
          </p:cNvPicPr>
          <p:nvPr/>
        </p:nvPicPr>
        <p:blipFill>
          <a:blip r:embed="rId2"/>
          <a:stretch>
            <a:fillRect/>
          </a:stretch>
        </p:blipFill>
        <p:spPr>
          <a:xfrm>
            <a:off x="9060682" y="2215166"/>
            <a:ext cx="2466975" cy="3065172"/>
          </a:xfrm>
          <a:prstGeom prst="rect">
            <a:avLst/>
          </a:prstGeom>
        </p:spPr>
      </p:pic>
    </p:spTree>
    <p:extLst>
      <p:ext uri="{BB962C8B-B14F-4D97-AF65-F5344CB8AC3E}">
        <p14:creationId xmlns:p14="http://schemas.microsoft.com/office/powerpoint/2010/main" val="26686582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339634"/>
            <a:ext cx="9759889" cy="510205"/>
          </a:xfrm>
        </p:spPr>
        <p:txBody>
          <a:bodyPr>
            <a:normAutofit fontScale="90000"/>
          </a:bodyPr>
          <a:lstStyle/>
          <a:p>
            <a:r>
              <a:rPr lang="tr-TR" sz="2800" b="1" dirty="0" smtClean="0">
                <a:solidFill>
                  <a:srgbClr val="FF0000"/>
                </a:solidFill>
              </a:rPr>
              <a:t>EĞİTİMDE SEVGİ VE MERHAMET  DİLİNİ KULLANALIM</a:t>
            </a:r>
            <a:endParaRPr lang="tr-TR" sz="2800" b="1" dirty="0">
              <a:solidFill>
                <a:srgbClr val="FF0000"/>
              </a:solidFill>
            </a:endParaRPr>
          </a:p>
        </p:txBody>
      </p:sp>
      <p:sp>
        <p:nvSpPr>
          <p:cNvPr id="3" name="İçerik Yer Tutucusu 2"/>
          <p:cNvSpPr>
            <a:spLocks noGrp="1"/>
          </p:cNvSpPr>
          <p:nvPr>
            <p:ph idx="1"/>
          </p:nvPr>
        </p:nvSpPr>
        <p:spPr>
          <a:xfrm>
            <a:off x="244699" y="849839"/>
            <a:ext cx="9029303" cy="5191524"/>
          </a:xfrm>
        </p:spPr>
        <p:txBody>
          <a:bodyPr>
            <a:noAutofit/>
          </a:bodyPr>
          <a:lstStyle/>
          <a:p>
            <a:r>
              <a:rPr lang="tr-TR" sz="2000" dirty="0"/>
              <a:t>Maddi imkânların çok fazla olduğu, maneviyatın ise körelmeye yüz tuttuğu bir çağda yaşamaktayız. Merhamet, şefkat, diğerkâmlık gibi ulvi duygular can çekişmekte iken, öfke, hiddet ve şiddet dünyayı abluka altına almakta, haksızlık ve zulümle insan insanlığından çıkmakta, hayatı yaşanmaz hale getirmekte, </a:t>
            </a:r>
            <a:r>
              <a:rPr lang="tr-TR" sz="2000" dirty="0" smtClean="0"/>
              <a:t>insan kendi </a:t>
            </a:r>
            <a:r>
              <a:rPr lang="tr-TR" sz="2000" dirty="0"/>
              <a:t>kuyusunu kendisi kazmakta</a:t>
            </a:r>
            <a:r>
              <a:rPr lang="tr-TR" sz="2000" dirty="0" smtClean="0"/>
              <a:t>.</a:t>
            </a:r>
          </a:p>
          <a:p>
            <a:r>
              <a:rPr lang="tr-TR" sz="2000" dirty="0"/>
              <a:t>Merhamet¸ insanı kendine ve başkalarına iyilik ve yardım etmeye yönlendiren acıma duygusudur. Merhamet sıradan bir acıma duygusu değildir. Merhametten¸ bütün yaratılmışlara sevgi ve şefkatle yaklaşma¸ onları kötülükten ve zulümden koruma ve kurtarma¸  yardım etme¸ bağışta bulunma¸ affetme gibi güzel huy ve davranışlar ortaya çıkar</a:t>
            </a:r>
            <a:r>
              <a:rPr lang="tr-TR" sz="2000" dirty="0" smtClean="0"/>
              <a:t>.</a:t>
            </a:r>
          </a:p>
          <a:p>
            <a:r>
              <a:rPr lang="tr-TR" sz="2000" dirty="0"/>
              <a:t>Merhamet; sevgi¸ saygı¸ sabır¸ doğruluk vb. gibi yaşanarak öğrenilen duygulardandır. Merhamet duygusu¸ ancak sevginin¸ saygının¸ şefkatin¸ hoşgörünün¸ yardımlaşmanın¸ yaşanıldığı eğitim ortamlarında gelişebilir. Yani baskı¸ korku¸ kin¸ tehdit¸ nefret¸ öç alma gibi duyguların hâkim olduğu </a:t>
            </a:r>
            <a:r>
              <a:rPr lang="tr-TR" sz="2000" dirty="0" smtClean="0"/>
              <a:t>ortamlarda </a:t>
            </a:r>
            <a:r>
              <a:rPr lang="tr-TR" sz="2000" dirty="0"/>
              <a:t>merhametli insan yetişmesi zordur. Sevgi sevgiyi¸ korku korkuyu¸ merhamet merhameti doğurur.</a:t>
            </a:r>
          </a:p>
        </p:txBody>
      </p:sp>
      <p:pic>
        <p:nvPicPr>
          <p:cNvPr id="4" name="Resim 3"/>
          <p:cNvPicPr>
            <a:picLocks noChangeAspect="1"/>
          </p:cNvPicPr>
          <p:nvPr/>
        </p:nvPicPr>
        <p:blipFill>
          <a:blip r:embed="rId2"/>
          <a:stretch>
            <a:fillRect/>
          </a:stretch>
        </p:blipFill>
        <p:spPr>
          <a:xfrm>
            <a:off x="9375050" y="1397726"/>
            <a:ext cx="2533650" cy="180975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5" name="Resim 4"/>
          <p:cNvPicPr>
            <a:picLocks noChangeAspect="1"/>
          </p:cNvPicPr>
          <p:nvPr/>
        </p:nvPicPr>
        <p:blipFill>
          <a:blip r:embed="rId3"/>
          <a:stretch>
            <a:fillRect/>
          </a:stretch>
        </p:blipFill>
        <p:spPr>
          <a:xfrm>
            <a:off x="9289325" y="3755363"/>
            <a:ext cx="2619375" cy="174307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34865147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566057"/>
          </a:xfrm>
        </p:spPr>
        <p:txBody>
          <a:bodyPr>
            <a:normAutofit/>
          </a:bodyPr>
          <a:lstStyle/>
          <a:p>
            <a:r>
              <a:rPr lang="tr-TR" sz="2800" dirty="0" smtClean="0">
                <a:solidFill>
                  <a:srgbClr val="FF0000"/>
                </a:solidFill>
                <a:latin typeface="Times New Roman" panose="02020603050405020304" pitchFamily="18" charset="0"/>
                <a:cs typeface="Times New Roman" panose="02020603050405020304" pitchFamily="18" charset="0"/>
              </a:rPr>
              <a:t>             SICAK BİR YUVA SİZİN BECERİNİZ</a:t>
            </a:r>
            <a:endParaRPr lang="tr-TR" sz="2800" dirty="0">
              <a:solidFill>
                <a:srgbClr val="FF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677334" y="1267097"/>
            <a:ext cx="8596668" cy="4774265"/>
          </a:xfrm>
        </p:spPr>
        <p:txBody>
          <a:bodyPr>
            <a:normAutofit fontScale="92500" lnSpcReduction="20000"/>
          </a:bodyPr>
          <a:lstStyle/>
          <a:p>
            <a:r>
              <a:rPr lang="tr-TR" sz="2400" dirty="0"/>
              <a:t>Çocuğun¸ sağlıklı bedensel¸ ruhsal ve sosyal gelişimi sevgi dolu¸ sıcak bir ortamda yetişmesine bağlıdır. Böyle bir ortamı sağlayan ilk ve temel topluluk kuşkusuz ailedir. </a:t>
            </a:r>
            <a:endParaRPr lang="tr-TR" sz="2400" dirty="0" smtClean="0"/>
          </a:p>
          <a:p>
            <a:r>
              <a:rPr lang="tr-TR" sz="2400" dirty="0" smtClean="0"/>
              <a:t>Merhamet </a:t>
            </a:r>
            <a:r>
              <a:rPr lang="tr-TR" sz="2400" dirty="0"/>
              <a:t>duygusunun kazanılmasında da ailenin etkisi kaçınılmazdır. </a:t>
            </a:r>
            <a:r>
              <a:rPr lang="tr-TR" sz="2400" dirty="0" smtClean="0"/>
              <a:t> </a:t>
            </a:r>
            <a:endParaRPr lang="tr-TR" sz="2400" dirty="0"/>
          </a:p>
          <a:p>
            <a:r>
              <a:rPr lang="tr-TR" sz="2400" dirty="0" smtClean="0"/>
              <a:t>Çocukların </a:t>
            </a:r>
            <a:r>
              <a:rPr lang="tr-TR" sz="2400" dirty="0"/>
              <a:t>ahlak gelişiminde sevgi ve merhamete dayanan ilişkilerin önemi açıktır. </a:t>
            </a:r>
            <a:endParaRPr lang="tr-TR" sz="2400" dirty="0" smtClean="0"/>
          </a:p>
          <a:p>
            <a:r>
              <a:rPr lang="tr-TR" sz="2400" dirty="0" smtClean="0"/>
              <a:t>Sevgi </a:t>
            </a:r>
            <a:r>
              <a:rPr lang="tr-TR" sz="2400" dirty="0"/>
              <a:t>ve şefkat gören çocuğun özgüven duygusu daha kolay gelişecek ve iyilik kavramı onun zihin dünyasında yeterince yerini bulacaktır. Çünkü şefkat sahibi </a:t>
            </a:r>
            <a:r>
              <a:rPr lang="tr-TR" sz="2400" dirty="0" smtClean="0"/>
              <a:t>anne baba¸ </a:t>
            </a:r>
            <a:r>
              <a:rPr lang="tr-TR" sz="2400" dirty="0"/>
              <a:t>çocuk için sevgi objesi haline gelmekte ve çocuk onları memnun etmek için kendi çevresine de olumlu yaklaşmaktadır. Ayrıca ailesiyle özdeşleşme süreci içinde anne babanın özelliklerini kendinde toplayarak¸ onlar olmadığı zaman bile çevresine saygı </a:t>
            </a:r>
            <a:r>
              <a:rPr lang="tr-TR" sz="2400" dirty="0" smtClean="0"/>
              <a:t>göstermektedir.</a:t>
            </a:r>
          </a:p>
          <a:p>
            <a:endParaRPr lang="tr-TR" dirty="0"/>
          </a:p>
        </p:txBody>
      </p:sp>
    </p:spTree>
    <p:extLst>
      <p:ext uri="{BB962C8B-B14F-4D97-AF65-F5344CB8AC3E}">
        <p14:creationId xmlns:p14="http://schemas.microsoft.com/office/powerpoint/2010/main" val="2626641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92777" y="235132"/>
            <a:ext cx="10162903" cy="457199"/>
          </a:xfrm>
        </p:spPr>
        <p:txBody>
          <a:bodyPr>
            <a:normAutofit fontScale="90000"/>
          </a:bodyPr>
          <a:lstStyle/>
          <a:p>
            <a:r>
              <a:rPr lang="tr-TR" sz="2800" dirty="0" smtClean="0">
                <a:solidFill>
                  <a:srgbClr val="FF0000"/>
                </a:solidFill>
                <a:latin typeface="Times New Roman" panose="02020603050405020304" pitchFamily="18" charset="0"/>
                <a:cs typeface="Times New Roman" panose="02020603050405020304" pitchFamily="18" charset="0"/>
              </a:rPr>
              <a:t>ÇOCUKLAR SİZLERE ALLAHIN VE  EMANETİDİR</a:t>
            </a:r>
            <a:endParaRPr lang="tr-TR" sz="2800" dirty="0">
              <a:solidFill>
                <a:srgbClr val="FF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677334" y="692331"/>
            <a:ext cx="9458340" cy="5349032"/>
          </a:xfrm>
        </p:spPr>
        <p:txBody>
          <a:bodyPr>
            <a:noAutofit/>
          </a:bodyPr>
          <a:lstStyle/>
          <a:p>
            <a:pPr algn="just"/>
            <a:r>
              <a:rPr lang="tr-TR" sz="2000" dirty="0">
                <a:latin typeface="Times New Roman" panose="02020603050405020304" pitchFamily="18" charset="0"/>
                <a:cs typeface="Times New Roman" panose="02020603050405020304" pitchFamily="18" charset="0"/>
              </a:rPr>
              <a:t>Hurma ağaçlarını taşlayan küçük bir çocuğu yakalayanlar, cezalandırması için Peygamberimizin huzuruna getirirler. Ama Peygamberimiz onu azarlamak yerine, </a:t>
            </a:r>
            <a:r>
              <a:rPr lang="tr-TR" sz="2000" dirty="0">
                <a:solidFill>
                  <a:srgbClr val="FF0000"/>
                </a:solidFill>
                <a:latin typeface="Times New Roman" panose="02020603050405020304" pitchFamily="18" charset="0"/>
                <a:cs typeface="Times New Roman" panose="02020603050405020304" pitchFamily="18" charset="0"/>
              </a:rPr>
              <a:t>“Evlâdım, ağaçları niye taşlıyorsun</a:t>
            </a:r>
            <a:r>
              <a:rPr lang="tr-TR" sz="2000" dirty="0">
                <a:latin typeface="Times New Roman" panose="02020603050405020304" pitchFamily="18" charset="0"/>
                <a:cs typeface="Times New Roman" panose="02020603050405020304" pitchFamily="18" charset="0"/>
              </a:rPr>
              <a:t>?” diye sorar. “</a:t>
            </a:r>
            <a:r>
              <a:rPr lang="tr-TR" sz="2000" dirty="0">
                <a:solidFill>
                  <a:srgbClr val="FF0000"/>
                </a:solidFill>
                <a:latin typeface="Times New Roman" panose="02020603050405020304" pitchFamily="18" charset="0"/>
                <a:cs typeface="Times New Roman" panose="02020603050405020304" pitchFamily="18" charset="0"/>
              </a:rPr>
              <a:t>Çünkü karnım aç</a:t>
            </a:r>
            <a:r>
              <a:rPr lang="tr-TR" sz="2000" dirty="0">
                <a:latin typeface="Times New Roman" panose="02020603050405020304" pitchFamily="18" charset="0"/>
                <a:cs typeface="Times New Roman" panose="02020603050405020304" pitchFamily="18" charset="0"/>
              </a:rPr>
              <a:t>.” der çocuk. O zaman Peygamberimiz </a:t>
            </a:r>
            <a:r>
              <a:rPr lang="tr-TR" sz="2000" dirty="0">
                <a:solidFill>
                  <a:srgbClr val="FF0000"/>
                </a:solidFill>
                <a:latin typeface="Times New Roman" panose="02020603050405020304" pitchFamily="18" charset="0"/>
                <a:cs typeface="Times New Roman" panose="02020603050405020304" pitchFamily="18" charset="0"/>
              </a:rPr>
              <a:t>“Hurma ağaçlarını taşlama da altlarına dökülenleri ye</a:t>
            </a:r>
            <a:r>
              <a:rPr lang="tr-TR" sz="2000" dirty="0">
                <a:latin typeface="Times New Roman" panose="02020603050405020304" pitchFamily="18" charset="0"/>
                <a:cs typeface="Times New Roman" panose="02020603050405020304" pitchFamily="18" charset="0"/>
              </a:rPr>
              <a:t>.” buyurarak ona doğru davranışı öğretir. Kızıp vurmadığı gibi, aksine başını okşayarak </a:t>
            </a:r>
            <a:r>
              <a:rPr lang="tr-TR" sz="2000" dirty="0">
                <a:solidFill>
                  <a:srgbClr val="FF0000"/>
                </a:solidFill>
                <a:latin typeface="Times New Roman" panose="02020603050405020304" pitchFamily="18" charset="0"/>
                <a:cs typeface="Times New Roman" panose="02020603050405020304" pitchFamily="18" charset="0"/>
              </a:rPr>
              <a:t>“Allah’ım, bu yavrunun karnını doyur.</a:t>
            </a:r>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diye </a:t>
            </a:r>
            <a:r>
              <a:rPr lang="tr-TR" sz="2000" dirty="0">
                <a:latin typeface="Times New Roman" panose="02020603050405020304" pitchFamily="18" charset="0"/>
                <a:cs typeface="Times New Roman" panose="02020603050405020304" pitchFamily="18" charset="0"/>
              </a:rPr>
              <a:t>dua eder</a:t>
            </a:r>
            <a:r>
              <a:rPr lang="tr-TR" sz="2000" dirty="0" smtClean="0">
                <a:latin typeface="Times New Roman" panose="02020603050405020304" pitchFamily="18" charset="0"/>
                <a:cs typeface="Times New Roman" panose="02020603050405020304" pitchFamily="18" charset="0"/>
              </a:rPr>
              <a:t>.  (</a:t>
            </a:r>
            <a:r>
              <a:rPr lang="tr-TR" sz="2000" dirty="0" err="1" smtClean="0">
                <a:latin typeface="Times New Roman" panose="02020603050405020304" pitchFamily="18" charset="0"/>
                <a:cs typeface="Times New Roman" panose="02020603050405020304" pitchFamily="18" charset="0"/>
              </a:rPr>
              <a:t>Ebû</a:t>
            </a:r>
            <a:r>
              <a:rPr lang="tr-TR" sz="2000" dirty="0" smtClean="0">
                <a:latin typeface="Times New Roman" panose="02020603050405020304" pitchFamily="18" charset="0"/>
                <a:cs typeface="Times New Roman" panose="02020603050405020304" pitchFamily="18" charset="0"/>
              </a:rPr>
              <a:t> </a:t>
            </a:r>
            <a:r>
              <a:rPr lang="tr-TR" sz="2000" dirty="0" err="1" smtClean="0">
                <a:latin typeface="Times New Roman" panose="02020603050405020304" pitchFamily="18" charset="0"/>
                <a:cs typeface="Times New Roman" panose="02020603050405020304" pitchFamily="18" charset="0"/>
              </a:rPr>
              <a:t>Dâvûd</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Cihâd</a:t>
            </a:r>
            <a:r>
              <a:rPr lang="tr-TR" sz="2000" dirty="0">
                <a:latin typeface="Times New Roman" panose="02020603050405020304" pitchFamily="18" charset="0"/>
                <a:cs typeface="Times New Roman" panose="02020603050405020304" pitchFamily="18" charset="0"/>
              </a:rPr>
              <a:t>, 85</a:t>
            </a:r>
            <a:r>
              <a:rPr lang="tr-TR" sz="2000" dirty="0" smtClean="0">
                <a:latin typeface="Times New Roman" panose="02020603050405020304" pitchFamily="18" charset="0"/>
                <a:cs typeface="Times New Roman" panose="02020603050405020304" pitchFamily="18" charset="0"/>
              </a:rPr>
              <a:t>)</a:t>
            </a:r>
          </a:p>
          <a:p>
            <a:pPr algn="just"/>
            <a:r>
              <a:rPr lang="tr-TR" sz="2000" dirty="0" smtClean="0">
                <a:latin typeface="Times New Roman" panose="02020603050405020304" pitchFamily="18" charset="0"/>
                <a:cs typeface="Times New Roman" panose="02020603050405020304" pitchFamily="18" charset="0"/>
              </a:rPr>
              <a:t>Peygamber Efendimizin (</a:t>
            </a:r>
            <a:r>
              <a:rPr lang="tr-TR" sz="2000" dirty="0" err="1" smtClean="0">
                <a:latin typeface="Times New Roman" panose="02020603050405020304" pitchFamily="18" charset="0"/>
                <a:cs typeface="Times New Roman" panose="02020603050405020304" pitchFamily="18" charset="0"/>
              </a:rPr>
              <a:t>a.s</a:t>
            </a:r>
            <a:r>
              <a:rPr lang="tr-TR" sz="2000" dirty="0" smtClean="0">
                <a:latin typeface="Times New Roman" panose="02020603050405020304" pitchFamily="18" charset="0"/>
                <a:cs typeface="Times New Roman" panose="02020603050405020304" pitchFamily="18" charset="0"/>
              </a:rPr>
              <a:t>.) çocuklarla ilişkileri toplumsal açıdan önemli ipuçları verir. Hem kendi çocuklarına hem de sahabe çocuklara karşı davranışları psikolojinin temel pratiklerini oluşturur. </a:t>
            </a:r>
          </a:p>
          <a:p>
            <a:pPr algn="just"/>
            <a:r>
              <a:rPr lang="tr-TR" sz="2000" dirty="0" err="1">
                <a:latin typeface="Times New Roman" panose="02020603050405020304" pitchFamily="18" charset="0"/>
                <a:cs typeface="Times New Roman" panose="02020603050405020304" pitchFamily="18" charset="0"/>
              </a:rPr>
              <a:t>Resûlullah</a:t>
            </a:r>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a:t>
            </a:r>
            <a:r>
              <a:rPr lang="tr-TR" sz="2000" dirty="0" err="1" smtClean="0">
                <a:latin typeface="Times New Roman" panose="02020603050405020304" pitchFamily="18" charset="0"/>
                <a:cs typeface="Times New Roman" panose="02020603050405020304" pitchFamily="18" charset="0"/>
              </a:rPr>
              <a:t>sallallahu</a:t>
            </a:r>
            <a:r>
              <a:rPr lang="tr-TR" sz="2000" dirty="0" smtClean="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aleyhi ve </a:t>
            </a:r>
            <a:r>
              <a:rPr lang="tr-TR" sz="2000" dirty="0" err="1" smtClean="0">
                <a:latin typeface="Times New Roman" panose="02020603050405020304" pitchFamily="18" charset="0"/>
                <a:cs typeface="Times New Roman" panose="02020603050405020304" pitchFamily="18" charset="0"/>
              </a:rPr>
              <a:t>sellem</a:t>
            </a:r>
            <a:r>
              <a:rPr lang="tr-TR" sz="2000" dirty="0" smtClean="0">
                <a:latin typeface="Times New Roman" panose="02020603050405020304" pitchFamily="18" charset="0"/>
                <a:cs typeface="Times New Roman" panose="02020603050405020304" pitchFamily="18" charset="0"/>
              </a:rPr>
              <a:t>)'in </a:t>
            </a:r>
            <a:r>
              <a:rPr lang="tr-TR" sz="2000" dirty="0">
                <a:latin typeface="Times New Roman" panose="02020603050405020304" pitchFamily="18" charset="0"/>
                <a:cs typeface="Times New Roman" panose="02020603050405020304" pitchFamily="18" charset="0"/>
              </a:rPr>
              <a:t>üvey </a:t>
            </a:r>
            <a:r>
              <a:rPr lang="tr-TR" sz="2000" dirty="0" smtClean="0">
                <a:latin typeface="Times New Roman" panose="02020603050405020304" pitchFamily="18" charset="0"/>
                <a:cs typeface="Times New Roman" panose="02020603050405020304" pitchFamily="18" charset="0"/>
              </a:rPr>
              <a:t>oğlu, </a:t>
            </a:r>
            <a:r>
              <a:rPr lang="tr-TR" sz="2000" dirty="0" err="1" smtClean="0">
                <a:latin typeface="Times New Roman" panose="02020603050405020304" pitchFamily="18" charset="0"/>
                <a:cs typeface="Times New Roman" panose="02020603050405020304" pitchFamily="18" charset="0"/>
              </a:rPr>
              <a:t>Ebû</a:t>
            </a:r>
            <a:r>
              <a:rPr lang="tr-TR" sz="2000" dirty="0" smtClean="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Seleme Abdullah </a:t>
            </a:r>
            <a:r>
              <a:rPr lang="tr-TR" sz="2000" dirty="0" err="1">
                <a:latin typeface="Times New Roman" panose="02020603050405020304" pitchFamily="18" charset="0"/>
                <a:cs typeface="Times New Roman" panose="02020603050405020304" pitchFamily="18" charset="0"/>
              </a:rPr>
              <a:t>İbni</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Abdülesed'in</a:t>
            </a:r>
            <a:r>
              <a:rPr lang="tr-TR" sz="2000" dirty="0">
                <a:latin typeface="Times New Roman" panose="02020603050405020304" pitchFamily="18" charset="0"/>
                <a:cs typeface="Times New Roman" panose="02020603050405020304" pitchFamily="18" charset="0"/>
              </a:rPr>
              <a:t> öz oğlu </a:t>
            </a:r>
            <a:r>
              <a:rPr lang="tr-TR" sz="2000" dirty="0" err="1">
                <a:latin typeface="Times New Roman" panose="02020603050405020304" pitchFamily="18" charset="0"/>
                <a:cs typeface="Times New Roman" panose="02020603050405020304" pitchFamily="18" charset="0"/>
              </a:rPr>
              <a:t>Ebû</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Hafs</a:t>
            </a:r>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Ömer‘e şöyle dedi:</a:t>
            </a:r>
          </a:p>
          <a:p>
            <a:pPr algn="just"/>
            <a:r>
              <a:rPr lang="tr-TR" sz="2000" dirty="0" smtClean="0">
                <a:latin typeface="Times New Roman" panose="02020603050405020304" pitchFamily="18" charset="0"/>
                <a:cs typeface="Times New Roman" panose="02020603050405020304" pitchFamily="18" charset="0"/>
              </a:rPr>
              <a:t>Ben </a:t>
            </a:r>
            <a:r>
              <a:rPr lang="tr-TR" sz="2000" dirty="0">
                <a:latin typeface="Times New Roman" panose="02020603050405020304" pitchFamily="18" charset="0"/>
                <a:cs typeface="Times New Roman" panose="02020603050405020304" pitchFamily="18" charset="0"/>
              </a:rPr>
              <a:t>Hz. Peygamber'in himâyesinde yetişen bir çocuktum. Yemek yerken, elim yemek tabağının her yanına </a:t>
            </a:r>
            <a:r>
              <a:rPr lang="tr-TR" sz="2000" dirty="0" smtClean="0">
                <a:latin typeface="Times New Roman" panose="02020603050405020304" pitchFamily="18" charset="0"/>
                <a:cs typeface="Times New Roman" panose="02020603050405020304" pitchFamily="18" charset="0"/>
              </a:rPr>
              <a:t>giderdi. Bunun </a:t>
            </a:r>
            <a:r>
              <a:rPr lang="tr-TR" sz="2000" dirty="0">
                <a:latin typeface="Times New Roman" panose="02020603050405020304" pitchFamily="18" charset="0"/>
                <a:cs typeface="Times New Roman" panose="02020603050405020304" pitchFamily="18" charset="0"/>
              </a:rPr>
              <a:t>üzerine </a:t>
            </a:r>
            <a:r>
              <a:rPr lang="tr-TR" sz="2000" dirty="0" err="1">
                <a:latin typeface="Times New Roman" panose="02020603050405020304" pitchFamily="18" charset="0"/>
                <a:cs typeface="Times New Roman" panose="02020603050405020304" pitchFamily="18" charset="0"/>
              </a:rPr>
              <a:t>Resûlullah</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sallallahu</a:t>
            </a:r>
            <a:r>
              <a:rPr lang="tr-TR" sz="2000" dirty="0">
                <a:latin typeface="Times New Roman" panose="02020603050405020304" pitchFamily="18" charset="0"/>
                <a:cs typeface="Times New Roman" panose="02020603050405020304" pitchFamily="18" charset="0"/>
              </a:rPr>
              <a:t> aleyhi ve </a:t>
            </a:r>
            <a:r>
              <a:rPr lang="tr-TR" sz="2000" dirty="0" err="1" smtClean="0">
                <a:latin typeface="Times New Roman" panose="02020603050405020304" pitchFamily="18" charset="0"/>
                <a:cs typeface="Times New Roman" panose="02020603050405020304" pitchFamily="18" charset="0"/>
              </a:rPr>
              <a:t>sellem</a:t>
            </a:r>
            <a:r>
              <a:rPr lang="tr-TR" sz="2000" dirty="0" smtClean="0">
                <a:latin typeface="Times New Roman" panose="02020603050405020304" pitchFamily="18" charset="0"/>
                <a:cs typeface="Times New Roman" panose="02020603050405020304" pitchFamily="18" charset="0"/>
              </a:rPr>
              <a:t>  bana </a:t>
            </a:r>
            <a:r>
              <a:rPr lang="tr-TR" sz="2000" dirty="0">
                <a:latin typeface="Times New Roman" panose="02020603050405020304" pitchFamily="18" charset="0"/>
                <a:cs typeface="Times New Roman" panose="02020603050405020304" pitchFamily="18" charset="0"/>
              </a:rPr>
              <a:t>şöyle buyurdu:</a:t>
            </a:r>
          </a:p>
          <a:p>
            <a:pPr algn="just"/>
            <a:r>
              <a:rPr lang="tr-TR" sz="2000" dirty="0">
                <a:latin typeface="Times New Roman" panose="02020603050405020304" pitchFamily="18" charset="0"/>
                <a:cs typeface="Times New Roman" panose="02020603050405020304" pitchFamily="18" charset="0"/>
              </a:rPr>
              <a:t>"</a:t>
            </a:r>
            <a:r>
              <a:rPr lang="tr-TR" sz="2000" b="1" dirty="0">
                <a:solidFill>
                  <a:srgbClr val="FF0000"/>
                </a:solidFill>
                <a:latin typeface="Times New Roman" panose="02020603050405020304" pitchFamily="18" charset="0"/>
                <a:cs typeface="Times New Roman" panose="02020603050405020304" pitchFamily="18" charset="0"/>
              </a:rPr>
              <a:t>Oğul, besmele çek! Sağ elinle ye! Hep önünden ye</a:t>
            </a:r>
            <a:r>
              <a:rPr lang="tr-TR" sz="2000" dirty="0" smtClean="0">
                <a:latin typeface="Times New Roman" panose="02020603050405020304" pitchFamily="18" charset="0"/>
                <a:cs typeface="Times New Roman" panose="02020603050405020304" pitchFamily="18" charset="0"/>
              </a:rPr>
              <a:t>!«  O </a:t>
            </a:r>
            <a:r>
              <a:rPr lang="tr-TR" sz="2000" dirty="0">
                <a:latin typeface="Times New Roman" panose="02020603050405020304" pitchFamily="18" charset="0"/>
                <a:cs typeface="Times New Roman" panose="02020603050405020304" pitchFamily="18" charset="0"/>
              </a:rPr>
              <a:t>günden sonra buyurduğu gibi yedim</a:t>
            </a:r>
            <a:r>
              <a:rPr lang="tr-TR" sz="2000" dirty="0" smtClean="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Buhârî</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Et`ıme</a:t>
            </a:r>
            <a:r>
              <a:rPr lang="tr-TR" sz="2000" dirty="0">
                <a:latin typeface="Times New Roman" panose="02020603050405020304" pitchFamily="18" charset="0"/>
                <a:cs typeface="Times New Roman" panose="02020603050405020304" pitchFamily="18" charset="0"/>
              </a:rPr>
              <a:t> 2, 3; Müslim, </a:t>
            </a:r>
            <a:r>
              <a:rPr lang="tr-TR" sz="2000" dirty="0" err="1">
                <a:latin typeface="Times New Roman" panose="02020603050405020304" pitchFamily="18" charset="0"/>
                <a:cs typeface="Times New Roman" panose="02020603050405020304" pitchFamily="18" charset="0"/>
              </a:rPr>
              <a:t>Eşribe</a:t>
            </a:r>
            <a:r>
              <a:rPr lang="tr-TR" sz="2000" dirty="0">
                <a:latin typeface="Times New Roman" panose="02020603050405020304" pitchFamily="18" charset="0"/>
                <a:cs typeface="Times New Roman" panose="02020603050405020304" pitchFamily="18" charset="0"/>
              </a:rPr>
              <a:t> 108)</a:t>
            </a:r>
          </a:p>
          <a:p>
            <a:pPr marL="0" indent="0" algn="just">
              <a:buNone/>
            </a:pPr>
            <a:r>
              <a:rPr lang="tr-TR" sz="20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952003785"/>
      </p:ext>
    </p:extLst>
  </p:cSld>
  <p:clrMapOvr>
    <a:masterClrMapping/>
  </p:clrMapOvr>
  <p:timing>
    <p:tnLst>
      <p:par>
        <p:cTn id="1" dur="indefinite" restart="never" nodeType="tmRoot"/>
      </p:par>
    </p:tnLst>
  </p:timing>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816</TotalTime>
  <Words>2321</Words>
  <Application>Microsoft Office PowerPoint</Application>
  <PresentationFormat>Geniş ekran</PresentationFormat>
  <Paragraphs>121</Paragraphs>
  <Slides>18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18</vt:i4>
      </vt:variant>
    </vt:vector>
  </HeadingPairs>
  <TitlesOfParts>
    <vt:vector size="24" baseType="lpstr">
      <vt:lpstr>Arial</vt:lpstr>
      <vt:lpstr>Tahoma</vt:lpstr>
      <vt:lpstr>Times New Roman</vt:lpstr>
      <vt:lpstr>Trebuchet MS</vt:lpstr>
      <vt:lpstr>Wingdings 3</vt:lpstr>
      <vt:lpstr>Yüzeyler</vt:lpstr>
      <vt:lpstr>             İSLAM’DA KADIN EĞİTİMİNİN ÖNEMİ               </vt:lpstr>
      <vt:lpstr>KADIN TOPLUMUN KİLİT TAŞIDIR</vt:lpstr>
      <vt:lpstr>        KADIN ERKEK İLİM ÖĞRENMEDE EŞİTTİR</vt:lpstr>
      <vt:lpstr>HUZURLU TOPLUM İÇİN MUTLU ÇOCUKLAR YETİŞTİRELİM</vt:lpstr>
      <vt:lpstr>Hz.PEYGAMBER AİLESİNDE ÇOCUK OLMAK</vt:lpstr>
      <vt:lpstr>ÇOCUK EVLERİNDEKİ ÇOCUKLAR GELECEĞİN EBEVEYNLERİDİR</vt:lpstr>
      <vt:lpstr>EĞİTİMDE SEVGİ VE MERHAMET  DİLİNİ KULLANALIM</vt:lpstr>
      <vt:lpstr>             SICAK BİR YUVA SİZİN BECERİNİZ</vt:lpstr>
      <vt:lpstr>ÇOCUKLAR SİZLERE ALLAHIN VE  EMANETİDİR</vt:lpstr>
      <vt:lpstr>KADINLARIN EĞİTİMİNDE BAŞLANGIÇ ASRI SAADET DÖNEMİDİR</vt:lpstr>
      <vt:lpstr>    TOPLUMUN YETİM VE ÖKSÜZLERİ BİZLERE EMANET</vt:lpstr>
      <vt:lpstr>      SEVGİ, ÇOCUKLARDA BÜYÜME VİTAMİNİDİR.</vt:lpstr>
      <vt:lpstr>             GÜZEL SÖZ KUR’ANIN EMRİDİR.</vt:lpstr>
      <vt:lpstr>     EMANETE RİAYET MÜ’MİNİN ŞİARIDIR</vt:lpstr>
      <vt:lpstr>       Hz. PEYGAMBER VE YETİM ÇOCUK</vt:lpstr>
      <vt:lpstr>         Hz. PEYGAMBER VE YETİM ÇOCUK</vt:lpstr>
      <vt:lpstr>YETİMLERE EBEVEYN OLMAK ALLAHIN BİR LüTFUDUR</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İSLAMDA KADINLARIN EĞİTİMİNİ ÖNEMİ</dc:title>
  <dc:creator>Ayşe TORLAK</dc:creator>
  <cp:lastModifiedBy>ASUS</cp:lastModifiedBy>
  <cp:revision>75</cp:revision>
  <dcterms:created xsi:type="dcterms:W3CDTF">2018-11-01T08:40:29Z</dcterms:created>
  <dcterms:modified xsi:type="dcterms:W3CDTF">2018-11-12T09:05:54Z</dcterms:modified>
</cp:coreProperties>
</file>